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2"/>
  </p:notesMasterIdLst>
  <p:handoutMasterIdLst>
    <p:handoutMasterId r:id="rId33"/>
  </p:handoutMasterIdLst>
  <p:sldIdLst>
    <p:sldId id="256" r:id="rId6"/>
    <p:sldId id="9966" r:id="rId7"/>
    <p:sldId id="9969" r:id="rId8"/>
    <p:sldId id="9973" r:id="rId9"/>
    <p:sldId id="9994" r:id="rId10"/>
    <p:sldId id="9974" r:id="rId11"/>
    <p:sldId id="9970" r:id="rId12"/>
    <p:sldId id="258" r:id="rId13"/>
    <p:sldId id="9975" r:id="rId14"/>
    <p:sldId id="9984" r:id="rId15"/>
    <p:sldId id="9983" r:id="rId16"/>
    <p:sldId id="261" r:id="rId17"/>
    <p:sldId id="9992" r:id="rId18"/>
    <p:sldId id="9993" r:id="rId19"/>
    <p:sldId id="9995" r:id="rId20"/>
    <p:sldId id="9991" r:id="rId21"/>
    <p:sldId id="262" r:id="rId22"/>
    <p:sldId id="9982" r:id="rId23"/>
    <p:sldId id="9979" r:id="rId24"/>
    <p:sldId id="9976" r:id="rId25"/>
    <p:sldId id="9987" r:id="rId26"/>
    <p:sldId id="9988" r:id="rId27"/>
    <p:sldId id="9989" r:id="rId28"/>
    <p:sldId id="9968" r:id="rId29"/>
    <p:sldId id="9972" r:id="rId30"/>
    <p:sldId id="9971" r:id="rId31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81E8"/>
    <a:srgbClr val="1C8DCB"/>
    <a:srgbClr val="1D8DCB"/>
    <a:srgbClr val="FFFFFF"/>
    <a:srgbClr val="404040"/>
    <a:srgbClr val="F97923"/>
    <a:srgbClr val="662985"/>
    <a:srgbClr val="1F8CCB"/>
    <a:srgbClr val="60C0EE"/>
    <a:srgbClr val="1D8C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570D2-9FBE-446A-8631-CC7B0A0A2E9E}" v="1489" dt="2022-11-30T10:34:36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69535" autoAdjust="0"/>
  </p:normalViewPr>
  <p:slideViewPr>
    <p:cSldViewPr snapToGrid="0">
      <p:cViewPr varScale="1">
        <p:scale>
          <a:sx n="93" d="100"/>
          <a:sy n="93" d="100"/>
        </p:scale>
        <p:origin x="1351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974612-F828-41F8-BCF8-B3DEB5A8D53B}" type="doc">
      <dgm:prSet loTypeId="urn:diagrams.loki3.com/VaryingWidthList" loCatId="list" qsTypeId="urn:microsoft.com/office/officeart/2005/8/quickstyle/simple1" qsCatId="simple" csTypeId="urn:microsoft.com/office/officeart/2005/8/colors/colorful1" csCatId="colorful" phldr="1"/>
      <dgm:spPr/>
    </dgm:pt>
    <dgm:pt modelId="{3F0A8DA4-EE95-42AF-AC5B-89AA2ECFCAFA}">
      <dgm:prSet phldrT="[Text]"/>
      <dgm:spPr/>
      <dgm:t>
        <a:bodyPr/>
        <a:lstStyle/>
        <a:p>
          <a:r>
            <a:rPr lang="en-US" dirty="0"/>
            <a:t>Externals</a:t>
          </a:r>
          <a:endParaRPr lang="en-GB" dirty="0"/>
        </a:p>
      </dgm:t>
    </dgm:pt>
    <dgm:pt modelId="{08B084A3-5AF8-49CF-AEEA-60932739275A}" type="sibTrans" cxnId="{3E6CEE5B-89BE-48BA-A0CC-253C48900FEE}">
      <dgm:prSet/>
      <dgm:spPr/>
      <dgm:t>
        <a:bodyPr/>
        <a:lstStyle/>
        <a:p>
          <a:endParaRPr lang="en-GB"/>
        </a:p>
      </dgm:t>
    </dgm:pt>
    <dgm:pt modelId="{63682C1B-4663-44A3-A1BB-2952D1F53F55}" type="parTrans" cxnId="{3E6CEE5B-89BE-48BA-A0CC-253C48900FEE}">
      <dgm:prSet/>
      <dgm:spPr/>
      <dgm:t>
        <a:bodyPr/>
        <a:lstStyle/>
        <a:p>
          <a:endParaRPr lang="en-GB"/>
        </a:p>
      </dgm:t>
    </dgm:pt>
    <dgm:pt modelId="{72388368-E4B9-44F0-87EA-A7AAD41FEF63}">
      <dgm:prSet phldrT="[Text]"/>
      <dgm:spPr/>
      <dgm:t>
        <a:bodyPr/>
        <a:lstStyle/>
        <a:p>
          <a:r>
            <a:rPr lang="en-US" dirty="0"/>
            <a:t>PC Hardware</a:t>
          </a:r>
          <a:endParaRPr lang="en-GB" dirty="0"/>
        </a:p>
      </dgm:t>
    </dgm:pt>
    <dgm:pt modelId="{B5FB7E49-687D-44A1-94CF-D7527088B2D8}" type="sibTrans" cxnId="{397AFECF-8DD8-4403-A992-93948A5AAE41}">
      <dgm:prSet/>
      <dgm:spPr/>
      <dgm:t>
        <a:bodyPr/>
        <a:lstStyle/>
        <a:p>
          <a:endParaRPr lang="en-GB"/>
        </a:p>
      </dgm:t>
    </dgm:pt>
    <dgm:pt modelId="{55375532-82CA-406C-BABB-4343FDA3D033}" type="parTrans" cxnId="{397AFECF-8DD8-4403-A992-93948A5AAE41}">
      <dgm:prSet/>
      <dgm:spPr/>
      <dgm:t>
        <a:bodyPr/>
        <a:lstStyle/>
        <a:p>
          <a:endParaRPr lang="en-GB"/>
        </a:p>
      </dgm:t>
    </dgm:pt>
    <dgm:pt modelId="{E15F301D-FDE6-4714-8023-F152F8D9582A}">
      <dgm:prSet phldrT="[Text]"/>
      <dgm:spPr/>
      <dgm:t>
        <a:bodyPr/>
        <a:lstStyle/>
        <a:p>
          <a:r>
            <a:rPr lang="en-US" dirty="0"/>
            <a:t>Operating System</a:t>
          </a:r>
          <a:endParaRPr lang="en-GB" dirty="0"/>
        </a:p>
      </dgm:t>
    </dgm:pt>
    <dgm:pt modelId="{1FEB3098-A34A-49B1-8EBE-9AF9EBAC9832}" type="sibTrans" cxnId="{C39C3F26-443C-44C3-9DE0-306B9DA09C95}">
      <dgm:prSet/>
      <dgm:spPr/>
      <dgm:t>
        <a:bodyPr/>
        <a:lstStyle/>
        <a:p>
          <a:endParaRPr lang="en-GB"/>
        </a:p>
      </dgm:t>
    </dgm:pt>
    <dgm:pt modelId="{6D184D80-8EEE-40A2-ADC2-4D6A2E0BBA61}" type="parTrans" cxnId="{C39C3F26-443C-44C3-9DE0-306B9DA09C95}">
      <dgm:prSet/>
      <dgm:spPr/>
      <dgm:t>
        <a:bodyPr/>
        <a:lstStyle/>
        <a:p>
          <a:endParaRPr lang="en-GB"/>
        </a:p>
      </dgm:t>
    </dgm:pt>
    <dgm:pt modelId="{FA94FC5C-7665-4F7D-BE3E-38B7505045E5}">
      <dgm:prSet phldrT="[Text]"/>
      <dgm:spPr/>
      <dgm:t>
        <a:bodyPr/>
        <a:lstStyle/>
        <a:p>
          <a:r>
            <a:rPr lang="en-US" dirty="0"/>
            <a:t>Users</a:t>
          </a:r>
          <a:endParaRPr lang="en-GB" dirty="0"/>
        </a:p>
      </dgm:t>
    </dgm:pt>
    <dgm:pt modelId="{529D9943-B492-40CF-A5AF-95A6C70993A7}" type="sibTrans" cxnId="{AA8435A8-4CF2-49B7-8733-CCF348875915}">
      <dgm:prSet/>
      <dgm:spPr/>
      <dgm:t>
        <a:bodyPr/>
        <a:lstStyle/>
        <a:p>
          <a:endParaRPr lang="en-GB"/>
        </a:p>
      </dgm:t>
    </dgm:pt>
    <dgm:pt modelId="{B9116287-B175-42D2-8885-5CA43FFD3A66}" type="parTrans" cxnId="{AA8435A8-4CF2-49B7-8733-CCF348875915}">
      <dgm:prSet/>
      <dgm:spPr/>
      <dgm:t>
        <a:bodyPr/>
        <a:lstStyle/>
        <a:p>
          <a:endParaRPr lang="en-GB"/>
        </a:p>
      </dgm:t>
    </dgm:pt>
    <dgm:pt modelId="{C59D3C25-A75B-4124-B32E-638BC334C353}">
      <dgm:prSet phldrT="[Text]"/>
      <dgm:spPr/>
      <dgm:t>
        <a:bodyPr/>
        <a:lstStyle/>
        <a:p>
          <a:r>
            <a:rPr lang="en-US" dirty="0"/>
            <a:t>Framework</a:t>
          </a:r>
          <a:endParaRPr lang="en-GB" dirty="0"/>
        </a:p>
      </dgm:t>
    </dgm:pt>
    <dgm:pt modelId="{1B346332-DA64-474A-94A5-DF3A7E3ABAE9}" type="parTrans" cxnId="{432239D8-2527-41D9-B0D8-2C49EC49ADDB}">
      <dgm:prSet/>
      <dgm:spPr/>
      <dgm:t>
        <a:bodyPr/>
        <a:lstStyle/>
        <a:p>
          <a:endParaRPr lang="en-GB"/>
        </a:p>
      </dgm:t>
    </dgm:pt>
    <dgm:pt modelId="{020F78BD-EC5B-4B60-8549-FC6C1D9C7133}" type="sibTrans" cxnId="{432239D8-2527-41D9-B0D8-2C49EC49ADDB}">
      <dgm:prSet/>
      <dgm:spPr/>
      <dgm:t>
        <a:bodyPr/>
        <a:lstStyle/>
        <a:p>
          <a:endParaRPr lang="en-GB"/>
        </a:p>
      </dgm:t>
    </dgm:pt>
    <dgm:pt modelId="{60E17E15-447B-4329-BDDE-C2F36260C454}">
      <dgm:prSet phldrT="[Text]"/>
      <dgm:spPr/>
      <dgm:t>
        <a:bodyPr/>
        <a:lstStyle/>
        <a:p>
          <a:r>
            <a:rPr lang="en-US"/>
            <a:t>Application</a:t>
          </a:r>
          <a:endParaRPr lang="en-GB" dirty="0"/>
        </a:p>
      </dgm:t>
    </dgm:pt>
    <dgm:pt modelId="{206D58CF-E055-4BFA-9F5A-3EAB58F664F8}" type="parTrans" cxnId="{DF2D4116-6521-42A2-B3E3-F90C644383A9}">
      <dgm:prSet/>
      <dgm:spPr/>
      <dgm:t>
        <a:bodyPr/>
        <a:lstStyle/>
        <a:p>
          <a:endParaRPr lang="en-GB"/>
        </a:p>
      </dgm:t>
    </dgm:pt>
    <dgm:pt modelId="{5797438C-5D8F-466F-9253-D1D8C6D507DB}" type="sibTrans" cxnId="{DF2D4116-6521-42A2-B3E3-F90C644383A9}">
      <dgm:prSet/>
      <dgm:spPr/>
      <dgm:t>
        <a:bodyPr/>
        <a:lstStyle/>
        <a:p>
          <a:endParaRPr lang="en-GB"/>
        </a:p>
      </dgm:t>
    </dgm:pt>
    <dgm:pt modelId="{F36A6951-B461-4008-8DD6-7FB4F36850D7}">
      <dgm:prSet phldrT="[Text]"/>
      <dgm:spPr/>
      <dgm:t>
        <a:bodyPr/>
        <a:lstStyle/>
        <a:p>
          <a:r>
            <a:rPr lang="en-US" dirty="0"/>
            <a:t>Network Configuration</a:t>
          </a:r>
          <a:endParaRPr lang="en-GB" dirty="0"/>
        </a:p>
      </dgm:t>
    </dgm:pt>
    <dgm:pt modelId="{3616AB95-C3DC-424A-B979-790010D3E02B}" type="parTrans" cxnId="{0377C80B-C7B2-4066-9949-CDBD28A0A653}">
      <dgm:prSet/>
      <dgm:spPr/>
      <dgm:t>
        <a:bodyPr/>
        <a:lstStyle/>
        <a:p>
          <a:endParaRPr lang="en-GB"/>
        </a:p>
      </dgm:t>
    </dgm:pt>
    <dgm:pt modelId="{F273E21B-59A0-4428-92FE-3F3E6B9DD7E5}" type="sibTrans" cxnId="{0377C80B-C7B2-4066-9949-CDBD28A0A653}">
      <dgm:prSet/>
      <dgm:spPr/>
      <dgm:t>
        <a:bodyPr/>
        <a:lstStyle/>
        <a:p>
          <a:endParaRPr lang="en-GB"/>
        </a:p>
      </dgm:t>
    </dgm:pt>
    <dgm:pt modelId="{7D372703-F08C-4EA2-ACAD-A364F847449F}">
      <dgm:prSet phldrT="[Text]"/>
      <dgm:spPr/>
      <dgm:t>
        <a:bodyPr/>
        <a:lstStyle/>
        <a:p>
          <a:r>
            <a:rPr lang="en-US" dirty="0"/>
            <a:t>Network Hardware</a:t>
          </a:r>
          <a:endParaRPr lang="en-GB" dirty="0"/>
        </a:p>
      </dgm:t>
    </dgm:pt>
    <dgm:pt modelId="{CD956D9B-0D11-458D-BF07-FDAEC908BE12}" type="parTrans" cxnId="{3A42B609-CD58-47EC-A455-D04FDD2DB0AC}">
      <dgm:prSet/>
      <dgm:spPr/>
      <dgm:t>
        <a:bodyPr/>
        <a:lstStyle/>
        <a:p>
          <a:endParaRPr lang="en-GB"/>
        </a:p>
      </dgm:t>
    </dgm:pt>
    <dgm:pt modelId="{89507FC0-70BA-4C3C-B047-76FC1B3A3111}" type="sibTrans" cxnId="{3A42B609-CD58-47EC-A455-D04FDD2DB0AC}">
      <dgm:prSet/>
      <dgm:spPr/>
      <dgm:t>
        <a:bodyPr/>
        <a:lstStyle/>
        <a:p>
          <a:endParaRPr lang="en-GB"/>
        </a:p>
      </dgm:t>
    </dgm:pt>
    <dgm:pt modelId="{AA075694-C09C-4EE3-90A0-25AFA27F20DE}" type="pres">
      <dgm:prSet presAssocID="{5E974612-F828-41F8-BCF8-B3DEB5A8D53B}" presName="Name0" presStyleCnt="0">
        <dgm:presLayoutVars>
          <dgm:resizeHandles/>
        </dgm:presLayoutVars>
      </dgm:prSet>
      <dgm:spPr/>
    </dgm:pt>
    <dgm:pt modelId="{9DAB0698-2D76-471E-B1FB-BFAB695035EC}" type="pres">
      <dgm:prSet presAssocID="{FA94FC5C-7665-4F7D-BE3E-38B7505045E5}" presName="text" presStyleLbl="node1" presStyleIdx="0" presStyleCnt="8" custScaleX="775951">
        <dgm:presLayoutVars>
          <dgm:bulletEnabled val="1"/>
        </dgm:presLayoutVars>
      </dgm:prSet>
      <dgm:spPr/>
    </dgm:pt>
    <dgm:pt modelId="{7B3AE4CE-49E6-464F-915A-06D6F4696C0F}" type="pres">
      <dgm:prSet presAssocID="{529D9943-B492-40CF-A5AF-95A6C70993A7}" presName="space" presStyleCnt="0"/>
      <dgm:spPr/>
    </dgm:pt>
    <dgm:pt modelId="{B7D91E55-8247-4B86-B805-2AC659D10F53}" type="pres">
      <dgm:prSet presAssocID="{60E17E15-447B-4329-BDDE-C2F36260C454}" presName="text" presStyleLbl="node1" presStyleIdx="1" presStyleCnt="8" custScaleX="231775">
        <dgm:presLayoutVars>
          <dgm:bulletEnabled val="1"/>
        </dgm:presLayoutVars>
      </dgm:prSet>
      <dgm:spPr/>
    </dgm:pt>
    <dgm:pt modelId="{3EC893F2-D6E8-46B0-A620-DD21609EE95E}" type="pres">
      <dgm:prSet presAssocID="{5797438C-5D8F-466F-9253-D1D8C6D507DB}" presName="space" presStyleCnt="0"/>
      <dgm:spPr/>
    </dgm:pt>
    <dgm:pt modelId="{3FE683BE-7BEF-49AB-B77B-FC3E8E89A535}" type="pres">
      <dgm:prSet presAssocID="{C59D3C25-A75B-4124-B32E-638BC334C353}" presName="text" presStyleLbl="node1" presStyleIdx="2" presStyleCnt="8" custScaleX="240896">
        <dgm:presLayoutVars>
          <dgm:bulletEnabled val="1"/>
        </dgm:presLayoutVars>
      </dgm:prSet>
      <dgm:spPr/>
    </dgm:pt>
    <dgm:pt modelId="{ED925A61-A984-4D3D-8097-7AD589CAFC1B}" type="pres">
      <dgm:prSet presAssocID="{020F78BD-EC5B-4B60-8549-FC6C1D9C7133}" presName="space" presStyleCnt="0"/>
      <dgm:spPr/>
    </dgm:pt>
    <dgm:pt modelId="{AB67E2CD-CDAA-40AD-B5B8-ADE5978F0858}" type="pres">
      <dgm:prSet presAssocID="{E15F301D-FDE6-4714-8023-F152F8D9582A}" presName="text" presStyleLbl="node1" presStyleIdx="3" presStyleCnt="8" custScaleX="775951">
        <dgm:presLayoutVars>
          <dgm:bulletEnabled val="1"/>
        </dgm:presLayoutVars>
      </dgm:prSet>
      <dgm:spPr/>
    </dgm:pt>
    <dgm:pt modelId="{F4CCAEDB-75E9-4E79-B69B-8CEF4231BCCC}" type="pres">
      <dgm:prSet presAssocID="{1FEB3098-A34A-49B1-8EBE-9AF9EBAC9832}" presName="space" presStyleCnt="0"/>
      <dgm:spPr/>
    </dgm:pt>
    <dgm:pt modelId="{71E0026A-54E6-480B-AEE0-06535C285F61}" type="pres">
      <dgm:prSet presAssocID="{72388368-E4B9-44F0-87EA-A7AAD41FEF63}" presName="text" presStyleLbl="node1" presStyleIdx="4" presStyleCnt="8" custScaleX="273997">
        <dgm:presLayoutVars>
          <dgm:bulletEnabled val="1"/>
        </dgm:presLayoutVars>
      </dgm:prSet>
      <dgm:spPr/>
    </dgm:pt>
    <dgm:pt modelId="{F44D4795-AD46-4808-AB05-F7E57ED47A4C}" type="pres">
      <dgm:prSet presAssocID="{B5FB7E49-687D-44A1-94CF-D7527088B2D8}" presName="space" presStyleCnt="0"/>
      <dgm:spPr/>
    </dgm:pt>
    <dgm:pt modelId="{6AA96251-0365-4504-8E14-BC54CBF14C16}" type="pres">
      <dgm:prSet presAssocID="{F36A6951-B461-4008-8DD6-7FB4F36850D7}" presName="text" presStyleLbl="node1" presStyleIdx="5" presStyleCnt="8">
        <dgm:presLayoutVars>
          <dgm:bulletEnabled val="1"/>
        </dgm:presLayoutVars>
      </dgm:prSet>
      <dgm:spPr/>
    </dgm:pt>
    <dgm:pt modelId="{A6E61398-32C4-4266-99D8-5E9467A99367}" type="pres">
      <dgm:prSet presAssocID="{F273E21B-59A0-4428-92FE-3F3E6B9DD7E5}" presName="space" presStyleCnt="0"/>
      <dgm:spPr/>
    </dgm:pt>
    <dgm:pt modelId="{36A49A28-1C5A-410B-B4A4-507C1735EBB2}" type="pres">
      <dgm:prSet presAssocID="{7D372703-F08C-4EA2-ACAD-A364F847449F}" presName="text" presStyleLbl="node1" presStyleIdx="6" presStyleCnt="8" custScaleX="120235">
        <dgm:presLayoutVars>
          <dgm:bulletEnabled val="1"/>
        </dgm:presLayoutVars>
      </dgm:prSet>
      <dgm:spPr/>
    </dgm:pt>
    <dgm:pt modelId="{441B53F4-3189-48B4-9FE7-5A0EAA260BD0}" type="pres">
      <dgm:prSet presAssocID="{89507FC0-70BA-4C3C-B047-76FC1B3A3111}" presName="space" presStyleCnt="0"/>
      <dgm:spPr/>
    </dgm:pt>
    <dgm:pt modelId="{F5CE8255-3E84-48BF-B5D4-F7451C912358}" type="pres">
      <dgm:prSet presAssocID="{3F0A8DA4-EE95-42AF-AC5B-89AA2ECFCAFA}" presName="text" presStyleLbl="node1" presStyleIdx="7" presStyleCnt="8" custScaleX="294428">
        <dgm:presLayoutVars>
          <dgm:bulletEnabled val="1"/>
        </dgm:presLayoutVars>
      </dgm:prSet>
      <dgm:spPr/>
    </dgm:pt>
  </dgm:ptLst>
  <dgm:cxnLst>
    <dgm:cxn modelId="{3A42B609-CD58-47EC-A455-D04FDD2DB0AC}" srcId="{5E974612-F828-41F8-BCF8-B3DEB5A8D53B}" destId="{7D372703-F08C-4EA2-ACAD-A364F847449F}" srcOrd="6" destOrd="0" parTransId="{CD956D9B-0D11-458D-BF07-FDAEC908BE12}" sibTransId="{89507FC0-70BA-4C3C-B047-76FC1B3A3111}"/>
    <dgm:cxn modelId="{0377C80B-C7B2-4066-9949-CDBD28A0A653}" srcId="{5E974612-F828-41F8-BCF8-B3DEB5A8D53B}" destId="{F36A6951-B461-4008-8DD6-7FB4F36850D7}" srcOrd="5" destOrd="0" parTransId="{3616AB95-C3DC-424A-B979-790010D3E02B}" sibTransId="{F273E21B-59A0-4428-92FE-3F3E6B9DD7E5}"/>
    <dgm:cxn modelId="{DF2D4116-6521-42A2-B3E3-F90C644383A9}" srcId="{5E974612-F828-41F8-BCF8-B3DEB5A8D53B}" destId="{60E17E15-447B-4329-BDDE-C2F36260C454}" srcOrd="1" destOrd="0" parTransId="{206D58CF-E055-4BFA-9F5A-3EAB58F664F8}" sibTransId="{5797438C-5D8F-466F-9253-D1D8C6D507DB}"/>
    <dgm:cxn modelId="{EA44B01B-337C-4FC0-AFAE-03E76C7E0E39}" type="presOf" srcId="{C59D3C25-A75B-4124-B32E-638BC334C353}" destId="{3FE683BE-7BEF-49AB-B77B-FC3E8E89A535}" srcOrd="0" destOrd="0" presId="urn:diagrams.loki3.com/VaryingWidthList"/>
    <dgm:cxn modelId="{C39C3F26-443C-44C3-9DE0-306B9DA09C95}" srcId="{5E974612-F828-41F8-BCF8-B3DEB5A8D53B}" destId="{E15F301D-FDE6-4714-8023-F152F8D9582A}" srcOrd="3" destOrd="0" parTransId="{6D184D80-8EEE-40A2-ADC2-4D6A2E0BBA61}" sibTransId="{1FEB3098-A34A-49B1-8EBE-9AF9EBAC9832}"/>
    <dgm:cxn modelId="{3E6CEE5B-89BE-48BA-A0CC-253C48900FEE}" srcId="{5E974612-F828-41F8-BCF8-B3DEB5A8D53B}" destId="{3F0A8DA4-EE95-42AF-AC5B-89AA2ECFCAFA}" srcOrd="7" destOrd="0" parTransId="{63682C1B-4663-44A3-A1BB-2952D1F53F55}" sibTransId="{08B084A3-5AF8-49CF-AEEA-60932739275A}"/>
    <dgm:cxn modelId="{64CE485F-926D-4F5E-810F-7AB8B9026A6E}" type="presOf" srcId="{7D372703-F08C-4EA2-ACAD-A364F847449F}" destId="{36A49A28-1C5A-410B-B4A4-507C1735EBB2}" srcOrd="0" destOrd="0" presId="urn:diagrams.loki3.com/VaryingWidthList"/>
    <dgm:cxn modelId="{6A1E1046-BA2E-4F59-90D7-AEF01954DC32}" type="presOf" srcId="{72388368-E4B9-44F0-87EA-A7AAD41FEF63}" destId="{71E0026A-54E6-480B-AEE0-06535C285F61}" srcOrd="0" destOrd="0" presId="urn:diagrams.loki3.com/VaryingWidthList"/>
    <dgm:cxn modelId="{0E30287C-6842-4F5B-A1F7-CDAB50393993}" type="presOf" srcId="{3F0A8DA4-EE95-42AF-AC5B-89AA2ECFCAFA}" destId="{F5CE8255-3E84-48BF-B5D4-F7451C912358}" srcOrd="0" destOrd="0" presId="urn:diagrams.loki3.com/VaryingWidthList"/>
    <dgm:cxn modelId="{B8F99483-92D9-47FA-92A5-144BB51AC93D}" type="presOf" srcId="{60E17E15-447B-4329-BDDE-C2F36260C454}" destId="{B7D91E55-8247-4B86-B805-2AC659D10F53}" srcOrd="0" destOrd="0" presId="urn:diagrams.loki3.com/VaryingWidthList"/>
    <dgm:cxn modelId="{EB25BD99-CECD-4B99-B968-21BA7BEAE10C}" type="presOf" srcId="{E15F301D-FDE6-4714-8023-F152F8D9582A}" destId="{AB67E2CD-CDAA-40AD-B5B8-ADE5978F0858}" srcOrd="0" destOrd="0" presId="urn:diagrams.loki3.com/VaryingWidthList"/>
    <dgm:cxn modelId="{AA8435A8-4CF2-49B7-8733-CCF348875915}" srcId="{5E974612-F828-41F8-BCF8-B3DEB5A8D53B}" destId="{FA94FC5C-7665-4F7D-BE3E-38B7505045E5}" srcOrd="0" destOrd="0" parTransId="{B9116287-B175-42D2-8885-5CA43FFD3A66}" sibTransId="{529D9943-B492-40CF-A5AF-95A6C70993A7}"/>
    <dgm:cxn modelId="{D2A6FAB2-36A1-407A-8964-C6809156C83B}" type="presOf" srcId="{FA94FC5C-7665-4F7D-BE3E-38B7505045E5}" destId="{9DAB0698-2D76-471E-B1FB-BFAB695035EC}" srcOrd="0" destOrd="0" presId="urn:diagrams.loki3.com/VaryingWidthList"/>
    <dgm:cxn modelId="{397AFECF-8DD8-4403-A992-93948A5AAE41}" srcId="{5E974612-F828-41F8-BCF8-B3DEB5A8D53B}" destId="{72388368-E4B9-44F0-87EA-A7AAD41FEF63}" srcOrd="4" destOrd="0" parTransId="{55375532-82CA-406C-BABB-4343FDA3D033}" sibTransId="{B5FB7E49-687D-44A1-94CF-D7527088B2D8}"/>
    <dgm:cxn modelId="{432239D8-2527-41D9-B0D8-2C49EC49ADDB}" srcId="{5E974612-F828-41F8-BCF8-B3DEB5A8D53B}" destId="{C59D3C25-A75B-4124-B32E-638BC334C353}" srcOrd="2" destOrd="0" parTransId="{1B346332-DA64-474A-94A5-DF3A7E3ABAE9}" sibTransId="{020F78BD-EC5B-4B60-8549-FC6C1D9C7133}"/>
    <dgm:cxn modelId="{9BE0C0E7-06D7-401A-9CB7-259AE8C1BB72}" type="presOf" srcId="{F36A6951-B461-4008-8DD6-7FB4F36850D7}" destId="{6AA96251-0365-4504-8E14-BC54CBF14C16}" srcOrd="0" destOrd="0" presId="urn:diagrams.loki3.com/VaryingWidthList"/>
    <dgm:cxn modelId="{D1B431FC-9131-414B-8515-8B34193F7783}" type="presOf" srcId="{5E974612-F828-41F8-BCF8-B3DEB5A8D53B}" destId="{AA075694-C09C-4EE3-90A0-25AFA27F20DE}" srcOrd="0" destOrd="0" presId="urn:diagrams.loki3.com/VaryingWidthList"/>
    <dgm:cxn modelId="{BDB1336B-867B-46A8-A072-E94B6EFCB17A}" type="presParOf" srcId="{AA075694-C09C-4EE3-90A0-25AFA27F20DE}" destId="{9DAB0698-2D76-471E-B1FB-BFAB695035EC}" srcOrd="0" destOrd="0" presId="urn:diagrams.loki3.com/VaryingWidthList"/>
    <dgm:cxn modelId="{9BB4CFD8-B213-4258-8213-5DE862DD6F47}" type="presParOf" srcId="{AA075694-C09C-4EE3-90A0-25AFA27F20DE}" destId="{7B3AE4CE-49E6-464F-915A-06D6F4696C0F}" srcOrd="1" destOrd="0" presId="urn:diagrams.loki3.com/VaryingWidthList"/>
    <dgm:cxn modelId="{CA818B8E-BB2B-46D0-B0D0-D8E2EC728A14}" type="presParOf" srcId="{AA075694-C09C-4EE3-90A0-25AFA27F20DE}" destId="{B7D91E55-8247-4B86-B805-2AC659D10F53}" srcOrd="2" destOrd="0" presId="urn:diagrams.loki3.com/VaryingWidthList"/>
    <dgm:cxn modelId="{085EFCA4-996A-4BD9-8E4E-98974E1BD388}" type="presParOf" srcId="{AA075694-C09C-4EE3-90A0-25AFA27F20DE}" destId="{3EC893F2-D6E8-46B0-A620-DD21609EE95E}" srcOrd="3" destOrd="0" presId="urn:diagrams.loki3.com/VaryingWidthList"/>
    <dgm:cxn modelId="{F068BDBE-A9D0-4A9B-A570-6770E1DBCE1F}" type="presParOf" srcId="{AA075694-C09C-4EE3-90A0-25AFA27F20DE}" destId="{3FE683BE-7BEF-49AB-B77B-FC3E8E89A535}" srcOrd="4" destOrd="0" presId="urn:diagrams.loki3.com/VaryingWidthList"/>
    <dgm:cxn modelId="{DDF3CCC8-D5CA-47F4-AB17-05AF44481C1A}" type="presParOf" srcId="{AA075694-C09C-4EE3-90A0-25AFA27F20DE}" destId="{ED925A61-A984-4D3D-8097-7AD589CAFC1B}" srcOrd="5" destOrd="0" presId="urn:diagrams.loki3.com/VaryingWidthList"/>
    <dgm:cxn modelId="{4094A0DF-482A-447E-8E8C-6AF9B34DA3A0}" type="presParOf" srcId="{AA075694-C09C-4EE3-90A0-25AFA27F20DE}" destId="{AB67E2CD-CDAA-40AD-B5B8-ADE5978F0858}" srcOrd="6" destOrd="0" presId="urn:diagrams.loki3.com/VaryingWidthList"/>
    <dgm:cxn modelId="{0DF59ECD-92EA-44BA-A481-A6B61E80AA8A}" type="presParOf" srcId="{AA075694-C09C-4EE3-90A0-25AFA27F20DE}" destId="{F4CCAEDB-75E9-4E79-B69B-8CEF4231BCCC}" srcOrd="7" destOrd="0" presId="urn:diagrams.loki3.com/VaryingWidthList"/>
    <dgm:cxn modelId="{0D5F3AAC-699A-4091-BC6F-98AE98B3E957}" type="presParOf" srcId="{AA075694-C09C-4EE3-90A0-25AFA27F20DE}" destId="{71E0026A-54E6-480B-AEE0-06535C285F61}" srcOrd="8" destOrd="0" presId="urn:diagrams.loki3.com/VaryingWidthList"/>
    <dgm:cxn modelId="{A479F13B-4DB0-4873-A53C-AFCF55EB1597}" type="presParOf" srcId="{AA075694-C09C-4EE3-90A0-25AFA27F20DE}" destId="{F44D4795-AD46-4808-AB05-F7E57ED47A4C}" srcOrd="9" destOrd="0" presId="urn:diagrams.loki3.com/VaryingWidthList"/>
    <dgm:cxn modelId="{0F208297-C4D7-45B3-A7A3-3B6C761DB391}" type="presParOf" srcId="{AA075694-C09C-4EE3-90A0-25AFA27F20DE}" destId="{6AA96251-0365-4504-8E14-BC54CBF14C16}" srcOrd="10" destOrd="0" presId="urn:diagrams.loki3.com/VaryingWidthList"/>
    <dgm:cxn modelId="{750559C1-AD68-4F5B-828F-E8153D88F90E}" type="presParOf" srcId="{AA075694-C09C-4EE3-90A0-25AFA27F20DE}" destId="{A6E61398-32C4-4266-99D8-5E9467A99367}" srcOrd="11" destOrd="0" presId="urn:diagrams.loki3.com/VaryingWidthList"/>
    <dgm:cxn modelId="{59BC65EE-5920-4DFA-AA37-D7CA9B8CB1E9}" type="presParOf" srcId="{AA075694-C09C-4EE3-90A0-25AFA27F20DE}" destId="{36A49A28-1C5A-410B-B4A4-507C1735EBB2}" srcOrd="12" destOrd="0" presId="urn:diagrams.loki3.com/VaryingWidthList"/>
    <dgm:cxn modelId="{616FF6DD-2493-4D95-A4A8-360AF0565C17}" type="presParOf" srcId="{AA075694-C09C-4EE3-90A0-25AFA27F20DE}" destId="{441B53F4-3189-48B4-9FE7-5A0EAA260BD0}" srcOrd="13" destOrd="0" presId="urn:diagrams.loki3.com/VaryingWidthList"/>
    <dgm:cxn modelId="{367E3D56-2C32-4F8A-9DF4-4AFC4E1288C4}" type="presParOf" srcId="{AA075694-C09C-4EE3-90A0-25AFA27F20DE}" destId="{F5CE8255-3E84-48BF-B5D4-F7451C912358}" srcOrd="1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B0698-2D76-471E-B1FB-BFAB695035EC}">
      <dsp:nvSpPr>
        <dsp:cNvPr id="0" name=""/>
        <dsp:cNvSpPr/>
      </dsp:nvSpPr>
      <dsp:spPr>
        <a:xfrm>
          <a:off x="0" y="173"/>
          <a:ext cx="3354565" cy="5243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Users</a:t>
          </a:r>
          <a:endParaRPr lang="en-GB" sz="2500" kern="1200" dirty="0"/>
        </a:p>
      </dsp:txBody>
      <dsp:txXfrm>
        <a:off x="0" y="173"/>
        <a:ext cx="3354565" cy="524337"/>
      </dsp:txXfrm>
    </dsp:sp>
    <dsp:sp modelId="{B7D91E55-8247-4B86-B805-2AC659D10F53}">
      <dsp:nvSpPr>
        <dsp:cNvPr id="0" name=""/>
        <dsp:cNvSpPr/>
      </dsp:nvSpPr>
      <dsp:spPr>
        <a:xfrm>
          <a:off x="0" y="550728"/>
          <a:ext cx="3354565" cy="5243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Application</a:t>
          </a:r>
          <a:endParaRPr lang="en-GB" sz="2500" kern="1200" dirty="0"/>
        </a:p>
      </dsp:txBody>
      <dsp:txXfrm>
        <a:off x="0" y="550728"/>
        <a:ext cx="3354565" cy="524337"/>
      </dsp:txXfrm>
    </dsp:sp>
    <dsp:sp modelId="{3FE683BE-7BEF-49AB-B77B-FC3E8E89A535}">
      <dsp:nvSpPr>
        <dsp:cNvPr id="0" name=""/>
        <dsp:cNvSpPr/>
      </dsp:nvSpPr>
      <dsp:spPr>
        <a:xfrm>
          <a:off x="0" y="1101283"/>
          <a:ext cx="3354565" cy="5243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Framework</a:t>
          </a:r>
          <a:endParaRPr lang="en-GB" sz="2500" kern="1200" dirty="0"/>
        </a:p>
      </dsp:txBody>
      <dsp:txXfrm>
        <a:off x="0" y="1101283"/>
        <a:ext cx="3354565" cy="524337"/>
      </dsp:txXfrm>
    </dsp:sp>
    <dsp:sp modelId="{AB67E2CD-CDAA-40AD-B5B8-ADE5978F0858}">
      <dsp:nvSpPr>
        <dsp:cNvPr id="0" name=""/>
        <dsp:cNvSpPr/>
      </dsp:nvSpPr>
      <dsp:spPr>
        <a:xfrm>
          <a:off x="0" y="1651838"/>
          <a:ext cx="3354565" cy="5243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Operating System</a:t>
          </a:r>
          <a:endParaRPr lang="en-GB" sz="2500" kern="1200" dirty="0"/>
        </a:p>
      </dsp:txBody>
      <dsp:txXfrm>
        <a:off x="0" y="1651838"/>
        <a:ext cx="3354565" cy="524337"/>
      </dsp:txXfrm>
    </dsp:sp>
    <dsp:sp modelId="{71E0026A-54E6-480B-AEE0-06535C285F61}">
      <dsp:nvSpPr>
        <dsp:cNvPr id="0" name=""/>
        <dsp:cNvSpPr/>
      </dsp:nvSpPr>
      <dsp:spPr>
        <a:xfrm>
          <a:off x="0" y="2202392"/>
          <a:ext cx="3354565" cy="5243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PC Hardware</a:t>
          </a:r>
          <a:endParaRPr lang="en-GB" sz="2500" kern="1200" dirty="0"/>
        </a:p>
      </dsp:txBody>
      <dsp:txXfrm>
        <a:off x="0" y="2202392"/>
        <a:ext cx="3354565" cy="524337"/>
      </dsp:txXfrm>
    </dsp:sp>
    <dsp:sp modelId="{6AA96251-0365-4504-8E14-BC54CBF14C16}">
      <dsp:nvSpPr>
        <dsp:cNvPr id="0" name=""/>
        <dsp:cNvSpPr/>
      </dsp:nvSpPr>
      <dsp:spPr>
        <a:xfrm>
          <a:off x="0" y="2752947"/>
          <a:ext cx="3354565" cy="5243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Network Configuration</a:t>
          </a:r>
          <a:endParaRPr lang="en-GB" sz="2500" kern="1200" dirty="0"/>
        </a:p>
      </dsp:txBody>
      <dsp:txXfrm>
        <a:off x="0" y="2752947"/>
        <a:ext cx="3354565" cy="524337"/>
      </dsp:txXfrm>
    </dsp:sp>
    <dsp:sp modelId="{36A49A28-1C5A-410B-B4A4-507C1735EBB2}">
      <dsp:nvSpPr>
        <dsp:cNvPr id="0" name=""/>
        <dsp:cNvSpPr/>
      </dsp:nvSpPr>
      <dsp:spPr>
        <a:xfrm>
          <a:off x="4" y="3303502"/>
          <a:ext cx="3354556" cy="5243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Network Hardware</a:t>
          </a:r>
          <a:endParaRPr lang="en-GB" sz="2500" kern="1200" dirty="0"/>
        </a:p>
      </dsp:txBody>
      <dsp:txXfrm>
        <a:off x="4" y="3303502"/>
        <a:ext cx="3354556" cy="524337"/>
      </dsp:txXfrm>
    </dsp:sp>
    <dsp:sp modelId="{F5CE8255-3E84-48BF-B5D4-F7451C912358}">
      <dsp:nvSpPr>
        <dsp:cNvPr id="0" name=""/>
        <dsp:cNvSpPr/>
      </dsp:nvSpPr>
      <dsp:spPr>
        <a:xfrm>
          <a:off x="0" y="3854057"/>
          <a:ext cx="3354565" cy="5243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Externals</a:t>
          </a:r>
          <a:endParaRPr lang="en-GB" sz="2500" kern="1200" dirty="0"/>
        </a:p>
      </dsp:txBody>
      <dsp:txXfrm>
        <a:off x="0" y="3854057"/>
        <a:ext cx="3354565" cy="524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AdJ3SNEBBo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AdJ3SNEBBo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809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Talk to the users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Watch the users (they don’t always actually do what they say they do)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Too often have to resort to looking a text by logs, (or guessing – crystal ball)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do much better, proper telemetry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Logging without context is noise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Learn what really occurs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221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Invest in good telemetry for inevitable issues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Make investment in logging with context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Need unique ids that allow tracing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Modular systems that can be tested independently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Need to move to external logging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Learn what healthy looks like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Set alerts – and act on them – make sure they are not noise</a:t>
            </a: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725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Testing is Verification over validation that it works over how it 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Testing only part of the solution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to explore the unknown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Experimentation to create new knowledge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Introduce faults as a learning </a:t>
            </a:r>
          </a:p>
          <a:p>
            <a:endParaRPr lang="en-US" dirty="0"/>
          </a:p>
          <a:p>
            <a:r>
              <a:rPr lang="en-US" dirty="0"/>
              <a:t>For cloud scenarios we too often assume resource are infinite, with no delays, topology dies no change – they are not</a:t>
            </a:r>
          </a:p>
          <a:p>
            <a:endParaRPr lang="en-US" dirty="0"/>
          </a:p>
          <a:p>
            <a:r>
              <a:rPr lang="en-US" dirty="0"/>
              <a:t>Chaos engineering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Experimentation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Confidence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Conditions in Production</a:t>
            </a:r>
          </a:p>
          <a:p>
            <a:endParaRPr lang="en-US" dirty="0"/>
          </a:p>
          <a:p>
            <a:r>
              <a:rPr lang="en-US" dirty="0"/>
              <a:t>Can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assumptions – stops the guessing (for different roles)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Formulate mitigations </a:t>
            </a:r>
          </a:p>
          <a:p>
            <a:endParaRPr lang="en-US" dirty="0"/>
          </a:p>
          <a:p>
            <a:endParaRPr lang="en-US" dirty="0"/>
          </a:p>
          <a:p>
            <a:r>
              <a:rPr lang="en-GB" dirty="0">
                <a:hlinkClick r:id="rId3"/>
              </a:rPr>
              <a:t>(651) Embrace chaos to achieve stability - René van Osnabrugge - NDC Porto 2022 -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358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Testing is Verification over validation that it works over how it 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Testing only part of the solution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to explore the unknown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Experimentation to create new knowledge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Introduce faults as a learning </a:t>
            </a:r>
          </a:p>
          <a:p>
            <a:endParaRPr lang="en-US" dirty="0"/>
          </a:p>
          <a:p>
            <a:r>
              <a:rPr lang="en-US" dirty="0"/>
              <a:t>For cloud scenarios we too often assume resource are infinite, with no delays, topology dies no change – they are not</a:t>
            </a:r>
          </a:p>
          <a:p>
            <a:endParaRPr lang="en-US" dirty="0"/>
          </a:p>
          <a:p>
            <a:r>
              <a:rPr lang="en-US" dirty="0"/>
              <a:t>Chaos engineering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Experimentation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Confidence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Conditions in Production</a:t>
            </a:r>
          </a:p>
          <a:p>
            <a:endParaRPr lang="en-US" dirty="0"/>
          </a:p>
          <a:p>
            <a:r>
              <a:rPr lang="en-US" dirty="0"/>
              <a:t>Can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 assumptions – stops the guessing (for different roles)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Formulate mitigations </a:t>
            </a:r>
          </a:p>
          <a:p>
            <a:endParaRPr lang="en-US" dirty="0"/>
          </a:p>
          <a:p>
            <a:endParaRPr lang="en-US" dirty="0"/>
          </a:p>
          <a:p>
            <a:r>
              <a:rPr lang="en-GB" dirty="0">
                <a:hlinkClick r:id="rId3"/>
              </a:rPr>
              <a:t>(651) Embrace chaos to achieve stability - René van Osnabrugge - NDC Porto 2022 - YouTube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327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testing process can be summed up as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53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form of rubber duck (also good approach)</a:t>
            </a:r>
          </a:p>
          <a:p>
            <a:endParaRPr lang="en-GB" dirty="0"/>
          </a:p>
          <a:p>
            <a:r>
              <a:rPr lang="en-GB" dirty="0"/>
              <a:t>Introduce blame less retrospectives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252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Story – fax in question at </a:t>
            </a:r>
            <a:r>
              <a:rPr lang="en-US" dirty="0" err="1"/>
              <a:t>Azlan</a:t>
            </a:r>
            <a:r>
              <a:rPr lang="en-US" dirty="0"/>
              <a:t> – often fixes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604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blog – start the write up early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Your future self will 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654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Azure DevOps root cause analysis good examples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 customers confidence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085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You are probably not the first to have a problem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Google foo skills are important</a:t>
            </a:r>
          </a:p>
          <a:p>
            <a:pPr marL="285750" indent="-285750">
              <a:buFontTx/>
              <a:buChar char="-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Related to real cause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   - </a:t>
            </a:r>
            <a:r>
              <a:rPr lang="en-GB" sz="1800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AzDo</a:t>
            </a:r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top error wrong, dig to get to the lowest, earliest </a:t>
            </a: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- Keep reading past the top entries, into thread comments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GB" sz="18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63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danger is this session is me, an old man, shouting at clouds and complaining about the youth of today – but I hope not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037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- If the issue in OSS check the project repo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GH issues &amp; discussion are a great source,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But not well indexed by search engines  - use GH search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+mn-cs"/>
              </a:rPr>
              <a:t>Join the conversation – if you have a answer for something provide it 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034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Ask good question, some locations force a format to ‘help you’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200" dirty="0">
              <a:solidFill>
                <a:srgbClr val="21212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+mn-cs"/>
              </a:rPr>
              <a:t>Reflect back on fax story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200" dirty="0">
              <a:solidFill>
                <a:srgbClr val="212121"/>
              </a:solidFill>
              <a:effectLst/>
              <a:latin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200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+mn-cs"/>
              </a:rPr>
              <a:t>Ask is the information there to allow someone to help – another rubber duck</a:t>
            </a: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220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problem solving skills you have are rooted in basic learning – depth not breadth </a:t>
            </a:r>
          </a:p>
          <a:p>
            <a:r>
              <a:rPr lang="en-US" dirty="0"/>
              <a:t>No such things a dumb question</a:t>
            </a:r>
          </a:p>
          <a:p>
            <a:r>
              <a:rPr lang="en-US" dirty="0"/>
              <a:t>Rubber Duck</a:t>
            </a:r>
          </a:p>
          <a:p>
            <a:r>
              <a:rPr lang="en-US" dirty="0"/>
              <a:t>That said never trust memory, writing things down, your future self will thank</a:t>
            </a:r>
          </a:p>
          <a:p>
            <a:r>
              <a:rPr lang="en-US" dirty="0"/>
              <a:t>Only experience enables the ‘I have never seen it before but it is a bit like that’ moment</a:t>
            </a:r>
          </a:p>
          <a:p>
            <a:r>
              <a:rPr lang="en-US" dirty="0"/>
              <a:t>So practice your skills, grow your knowledge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717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090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768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 0 level Computer Science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First year it was taught 1982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Very ‘concept focus’, flow charts, system thinking, logic gates, how a computer works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Programming on 5 Hole punch paper tape (North Staffs Poly) and later a single </a:t>
            </a:r>
            <a:r>
              <a:rPr lang="en-GB" dirty="0"/>
              <a:t>Tandy TRS 80 (for 30 students)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4 years later course had become ICT on BBC Micro – so a narrow window of this style of teaching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16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years in electronics</a:t>
            </a:r>
          </a:p>
          <a:p>
            <a:r>
              <a:rPr lang="en-US" dirty="0"/>
              <a:t>Electronic Test in Telephone and Pro Audio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862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PC Dealer 1990s – lots of small companies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PC AT - ISA set IRQ And DMA addresses with jumpers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IBM PS2 – big step for as MCA (Microchannel)? Auto assigned link a predecessor of PCI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Start of networking – </a:t>
            </a:r>
            <a:r>
              <a:rPr lang="en-US" dirty="0" err="1"/>
              <a:t>Televideo</a:t>
            </a:r>
            <a:r>
              <a:rPr lang="en-US" dirty="0"/>
              <a:t> 8 users via SNET (Lots soldering cables) and 10Mb disk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IT for me was as much electronics as software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The fact I came from electronic test background which was a great help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Today systems are just plug and play – a black box</a:t>
            </a:r>
          </a:p>
          <a:p>
            <a:endParaRPr lang="en-US" dirty="0"/>
          </a:p>
          <a:p>
            <a:r>
              <a:rPr lang="en-US" dirty="0"/>
              <a:t>Most IT staff I contend, barely consider, or know, how the kit hang together? (Exception is PC Gamers)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39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is seen by the most common IT meme, it true because it works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Intermittent issues to get things working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Reboot works to fix state memory leak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Cloud computing encourage black boxes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throw away create me a new one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not a bad issues as we build up cruft on updating PCs, but does not encourage root cause analysis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Cattle not kittens (or maybe also use the chickens analogy extension)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quick reboot means there is no root cause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 are we doing ourselves a disservice?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10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Critical thinking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Focus on what does not working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And what you know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you don’t have the information, why not?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Poor design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Poor telemetry</a:t>
            </a:r>
          </a:p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But mention But how different people do this can vary greatly in how they think and approach problems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Worth a diversion into concrete or Intuitive thinker, story from PC dealer days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329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focus on just the application</a:t>
            </a:r>
          </a:p>
          <a:p>
            <a:endParaRPr lang="en-US" dirty="0"/>
          </a:p>
          <a:p>
            <a:r>
              <a:rPr lang="en-US" dirty="0"/>
              <a:t>Consider the whole system including the uses</a:t>
            </a:r>
          </a:p>
          <a:p>
            <a:endParaRPr lang="en-US" dirty="0"/>
          </a:p>
          <a:p>
            <a:r>
              <a:rPr lang="en-US" dirty="0"/>
              <a:t>Work down the stack until you find something that 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131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is it meant to do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Is there a spec – requirements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Formal tests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User manual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01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46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image" Target="../media/image7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50" Type="http://schemas.microsoft.com/office/2007/relationships/hdphoto" Target="../media/hdphoto6.wdp"/><Relationship Id="rId55" Type="http://schemas.openxmlformats.org/officeDocument/2006/relationships/image" Target="../media/image125.png"/><Relationship Id="rId63" Type="http://schemas.openxmlformats.org/officeDocument/2006/relationships/image" Target="../media/image131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29" Type="http://schemas.openxmlformats.org/officeDocument/2006/relationships/image" Target="../media/image102.png"/><Relationship Id="rId11" Type="http://schemas.openxmlformats.org/officeDocument/2006/relationships/image" Target="../media/image86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jpeg"/><Relationship Id="rId45" Type="http://schemas.openxmlformats.org/officeDocument/2006/relationships/image" Target="../media/image118.svg"/><Relationship Id="rId53" Type="http://schemas.microsoft.com/office/2007/relationships/hdphoto" Target="../media/hdphoto7.wdp"/><Relationship Id="rId58" Type="http://schemas.openxmlformats.org/officeDocument/2006/relationships/image" Target="../media/image128.png"/><Relationship Id="rId66" Type="http://schemas.microsoft.com/office/2007/relationships/hdphoto" Target="../media/hdphoto10.wdp"/><Relationship Id="rId5" Type="http://schemas.openxmlformats.org/officeDocument/2006/relationships/image" Target="../media/image81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jpeg"/><Relationship Id="rId48" Type="http://schemas.microsoft.com/office/2007/relationships/hdphoto" Target="../media/hdphoto5.wdp"/><Relationship Id="rId56" Type="http://schemas.openxmlformats.org/officeDocument/2006/relationships/image" Target="../media/image126.svg"/><Relationship Id="rId64" Type="http://schemas.openxmlformats.org/officeDocument/2006/relationships/image" Target="../media/image132.png"/><Relationship Id="rId8" Type="http://schemas.openxmlformats.org/officeDocument/2006/relationships/image" Target="../media/image84.png"/><Relationship Id="rId51" Type="http://schemas.openxmlformats.org/officeDocument/2006/relationships/image" Target="../media/image122.png"/><Relationship Id="rId3" Type="http://schemas.microsoft.com/office/2007/relationships/hdphoto" Target="../media/hdphoto1.wdp"/><Relationship Id="rId12" Type="http://schemas.openxmlformats.org/officeDocument/2006/relationships/image" Target="../media/image87.jpg"/><Relationship Id="rId17" Type="http://schemas.openxmlformats.org/officeDocument/2006/relationships/image" Target="../media/image91.svg"/><Relationship Id="rId25" Type="http://schemas.openxmlformats.org/officeDocument/2006/relationships/image" Target="../media/image98.jpe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microsoft.com/office/2007/relationships/hdphoto" Target="../media/hdphoto8.wdp"/><Relationship Id="rId20" Type="http://schemas.openxmlformats.org/officeDocument/2006/relationships/image" Target="../media/image93.png"/><Relationship Id="rId41" Type="http://schemas.openxmlformats.org/officeDocument/2006/relationships/image" Target="../media/image114.jpeg"/><Relationship Id="rId54" Type="http://schemas.openxmlformats.org/officeDocument/2006/relationships/image" Target="../media/image124.png"/><Relationship Id="rId62" Type="http://schemas.openxmlformats.org/officeDocument/2006/relationships/image" Target="../media/image1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2.png"/><Relationship Id="rId15" Type="http://schemas.openxmlformats.org/officeDocument/2006/relationships/image" Target="../media/image89.jpe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1.png"/><Relationship Id="rId57" Type="http://schemas.openxmlformats.org/officeDocument/2006/relationships/image" Target="../media/image127.png"/><Relationship Id="rId10" Type="http://schemas.openxmlformats.org/officeDocument/2006/relationships/image" Target="../media/image85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52" Type="http://schemas.openxmlformats.org/officeDocument/2006/relationships/image" Target="../media/image123.png"/><Relationship Id="rId60" Type="http://schemas.openxmlformats.org/officeDocument/2006/relationships/image" Target="../media/image129.png"/><Relationship Id="rId65" Type="http://schemas.openxmlformats.org/officeDocument/2006/relationships/image" Target="../media/image133.png"/><Relationship Id="rId4" Type="http://schemas.openxmlformats.org/officeDocument/2006/relationships/image" Target="../media/image80.png"/><Relationship Id="rId9" Type="http://schemas.microsoft.com/office/2007/relationships/hdphoto" Target="../media/hdphoto2.wdp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9" Type="http://schemas.openxmlformats.org/officeDocument/2006/relationships/image" Target="../media/image112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7.png"/><Relationship Id="rId11" Type="http://schemas.openxmlformats.org/officeDocument/2006/relationships/image" Target="../media/image48.png"/><Relationship Id="rId5" Type="http://schemas.openxmlformats.org/officeDocument/2006/relationships/image" Target="../media/image136.png"/><Relationship Id="rId10" Type="http://schemas.openxmlformats.org/officeDocument/2006/relationships/image" Target="../media/image140.jpeg"/><Relationship Id="rId4" Type="http://schemas.openxmlformats.org/officeDocument/2006/relationships/image" Target="../media/image135.png"/><Relationship Id="rId9" Type="http://schemas.openxmlformats.org/officeDocument/2006/relationships/image" Target="../media/image4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136.png"/><Relationship Id="rId4" Type="http://schemas.openxmlformats.org/officeDocument/2006/relationships/image" Target="../media/image142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74.png"/><Relationship Id="rId2" Type="http://schemas.openxmlformats.org/officeDocument/2006/relationships/image" Target="../media/image134.png"/><Relationship Id="rId16" Type="http://schemas.openxmlformats.org/officeDocument/2006/relationships/image" Target="../media/image1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40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4.png"/><Relationship Id="rId7" Type="http://schemas.openxmlformats.org/officeDocument/2006/relationships/image" Target="../media/image44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0.jpeg"/><Relationship Id="rId5" Type="http://schemas.openxmlformats.org/officeDocument/2006/relationships/image" Target="../media/image138.png"/><Relationship Id="rId4" Type="http://schemas.openxmlformats.org/officeDocument/2006/relationships/image" Target="../media/image4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4.png"/><Relationship Id="rId5" Type="http://schemas.openxmlformats.org/officeDocument/2006/relationships/image" Target="../media/image64.png"/><Relationship Id="rId10" Type="http://schemas.openxmlformats.org/officeDocument/2006/relationships/image" Target="../media/image140.jpeg"/><Relationship Id="rId4" Type="http://schemas.openxmlformats.org/officeDocument/2006/relationships/image" Target="../media/image158.png"/><Relationship Id="rId9" Type="http://schemas.openxmlformats.org/officeDocument/2006/relationships/image" Target="../media/image13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png"/><Relationship Id="rId4" Type="http://schemas.openxmlformats.org/officeDocument/2006/relationships/image" Target="../media/image140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4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16B523-DE76-467D-93FE-2B3FA9E3B84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F71C5-2D7E-4B7B-A6FE-40C66F153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77"/>
          <a:stretch/>
        </p:blipFill>
        <p:spPr>
          <a:xfrm>
            <a:off x="7725303" y="861870"/>
            <a:ext cx="4233615" cy="5234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626"/>
            <a:ext cx="12192001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ty Sha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E1E3DD9-F215-4FB5-BEB3-DC68EFB6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0"/>
          <a:stretch/>
        </p:blipFill>
        <p:spPr>
          <a:xfrm>
            <a:off x="8825650" y="1091470"/>
            <a:ext cx="2571109" cy="4616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Liberty Shaw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liberty@blackmarble.com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10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e Jo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56458-C133-4D8F-A1AA-5A06D1E3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>
          <a:xfrm>
            <a:off x="9001234" y="1078460"/>
            <a:ext cx="2384430" cy="4622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Marie Jones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marie@blackmarble.com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624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n Falkingh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31DB-4173-4B5A-887C-21A1DDE3E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19" y="290413"/>
            <a:ext cx="5854420" cy="8276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Megan Falkingham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926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87" y="962525"/>
            <a:ext cx="2164155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B5FC1345-5822-43A0-89BE-7A421169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>
          <a:xfrm>
            <a:off x="9859992" y="4317791"/>
            <a:ext cx="2035500" cy="20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9484823" y="3666845"/>
            <a:ext cx="2164222" cy="27158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" y="-12078"/>
            <a:ext cx="12105380" cy="57563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32867392"/>
              </p:ext>
            </p:extLst>
          </p:nvPr>
        </p:nvGraphicFramePr>
        <p:xfrm>
          <a:off x="4261701" y="520997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90077851"/>
              </p:ext>
            </p:extLst>
          </p:nvPr>
        </p:nvGraphicFramePr>
        <p:xfrm>
          <a:off x="399186" y="520998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1582882"/>
              </p:ext>
            </p:extLst>
          </p:nvPr>
        </p:nvGraphicFramePr>
        <p:xfrm>
          <a:off x="8083412" y="1267545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52099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95151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222691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95929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2868184"/>
              </p:ext>
            </p:extLst>
          </p:nvPr>
        </p:nvGraphicFramePr>
        <p:xfrm>
          <a:off x="8076008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20832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827196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62585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309239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6712565"/>
              </p:ext>
            </p:extLst>
          </p:nvPr>
        </p:nvGraphicFramePr>
        <p:xfrm>
          <a:off x="4259156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20832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827196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85677140"/>
              </p:ext>
            </p:extLst>
          </p:nvPr>
        </p:nvGraphicFramePr>
        <p:xfrm>
          <a:off x="397105" y="4749598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823311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21949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520997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520997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46135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46135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6247429"/>
              </p:ext>
            </p:extLst>
          </p:nvPr>
        </p:nvGraphicFramePr>
        <p:xfrm>
          <a:off x="6143105" y="1328169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2279433"/>
              </p:ext>
            </p:extLst>
          </p:nvPr>
        </p:nvGraphicFramePr>
        <p:xfrm>
          <a:off x="9151038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467129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478751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2601155"/>
              </p:ext>
            </p:extLst>
          </p:nvPr>
        </p:nvGraphicFramePr>
        <p:xfrm>
          <a:off x="3153922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96237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574133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5786175"/>
              </p:ext>
            </p:extLst>
          </p:nvPr>
        </p:nvGraphicFramePr>
        <p:xfrm>
          <a:off x="3146518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581621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29852167"/>
              </p:ext>
            </p:extLst>
          </p:nvPr>
        </p:nvGraphicFramePr>
        <p:xfrm>
          <a:off x="6135701" y="4821636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574133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5717515"/>
              </p:ext>
            </p:extLst>
          </p:nvPr>
        </p:nvGraphicFramePr>
        <p:xfrm>
          <a:off x="9143634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9798888"/>
              </p:ext>
            </p:extLst>
          </p:nvPr>
        </p:nvGraphicFramePr>
        <p:xfrm>
          <a:off x="141169" y="574134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118811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6283685"/>
              </p:ext>
            </p:extLst>
          </p:nvPr>
        </p:nvGraphicFramePr>
        <p:xfrm>
          <a:off x="139088" y="4814148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574133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27714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269635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873684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876601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873684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870073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72612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231249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79602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160" y="1895649"/>
            <a:ext cx="1584332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20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74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E477-4A0D-4B4B-A436-BD9F97F0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717176" y="1790357"/>
            <a:ext cx="2329511" cy="492360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1FD14F-369C-41DB-816B-7B90911C0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44" y="1895648"/>
            <a:ext cx="1659088" cy="481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98869-29DB-4071-B27C-B4DC631F957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17" y="1895648"/>
            <a:ext cx="1559836" cy="48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1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2"/>
            <a:ext cx="12192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12192100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499411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39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4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1509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so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698513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063408" y="6069459"/>
            <a:ext cx="164019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 dirty="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 dirty="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69459"/>
            <a:ext cx="2895344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7101" y="6091816"/>
            <a:ext cx="2264947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95" y="6023591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29628"/>
            <a:ext cx="525927" cy="525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D05BB1-2EFC-4341-9B2D-9CA993E1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4E547E9-DBE8-4215-98FF-F1E43FCF3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B533B-A80B-81E5-49A8-B31B56C7D2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1993" y="6023591"/>
            <a:ext cx="524718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96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163" y="1473370"/>
            <a:ext cx="13260651" cy="6831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143435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3" r:id="rId26"/>
    <p:sldLayoutId id="2147483762" r:id="rId27"/>
    <p:sldLayoutId id="2147483750" r:id="rId28"/>
    <p:sldLayoutId id="2147483751" r:id="rId29"/>
    <p:sldLayoutId id="2147483660" r:id="rId30"/>
    <p:sldLayoutId id="2147483736" r:id="rId31"/>
    <p:sldLayoutId id="2147483737" r:id="rId32"/>
    <p:sldLayoutId id="2147483738" r:id="rId33"/>
    <p:sldLayoutId id="2147483684" r:id="rId34"/>
    <p:sldLayoutId id="2147483769" r:id="rId35"/>
    <p:sldLayoutId id="2147483775" r:id="rId36"/>
    <p:sldLayoutId id="2147483776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  <p:sldLayoutId id="2147483777" r:id="rId7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8.xml"/><Relationship Id="rId4" Type="http://schemas.microsoft.com/office/2007/relationships/hdphoto" Target="../media/hdphoto1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microsoft.com/office/2007/relationships/hdphoto" Target="../media/hdphoto11.wdp"/><Relationship Id="rId4" Type="http://schemas.openxmlformats.org/officeDocument/2006/relationships/image" Target="../media/image57.png"/><Relationship Id="rId9" Type="http://schemas.openxmlformats.org/officeDocument/2006/relationships/image" Target="../media/image17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2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microsoft.com/office/2007/relationships/hdphoto" Target="../media/hdphoto11.wdp"/><Relationship Id="rId4" Type="http://schemas.openxmlformats.org/officeDocument/2006/relationships/image" Target="../media/image57.png"/><Relationship Id="rId9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9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4" y="3429000"/>
            <a:ext cx="7323643" cy="1315448"/>
          </a:xfrm>
        </p:spPr>
        <p:txBody>
          <a:bodyPr>
            <a:normAutofit fontScale="90000"/>
          </a:bodyPr>
          <a:lstStyle/>
          <a:p>
            <a:r>
              <a:rPr lang="en-US" dirty="0"/>
              <a:t>Why don't people seem to be able to diagnose problems these days?</a:t>
            </a:r>
            <a:endParaRPr lang="en-GB" dirty="0"/>
          </a:p>
        </p:txBody>
      </p:sp>
      <p:pic>
        <p:nvPicPr>
          <p:cNvPr id="2" name="Picture 1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0D28D77C-D664-5AFB-9B32-889844CDAA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>
          <a:xfrm rot="18655967">
            <a:off x="10092004" y="363015"/>
            <a:ext cx="2829046" cy="23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F450D741-2469-32D3-AA9A-7B79E23340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9"/>
          <a:stretch/>
        </p:blipFill>
        <p:spPr>
          <a:xfrm>
            <a:off x="1311851" y="1611340"/>
            <a:ext cx="2493612" cy="5072656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371BCE1A-E85C-E4CC-92A9-D25DEE84869C}"/>
              </a:ext>
            </a:extLst>
          </p:cNvPr>
          <p:cNvSpPr/>
          <p:nvPr/>
        </p:nvSpPr>
        <p:spPr>
          <a:xfrm>
            <a:off x="5542558" y="806246"/>
            <a:ext cx="6238568" cy="3438826"/>
          </a:xfrm>
          <a:prstGeom prst="cloudCallout">
            <a:avLst>
              <a:gd name="adj1" fmla="val -74734"/>
              <a:gd name="adj2" fmla="val 95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How can our habits help us to diagnose problems more efficiently?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5386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C03B1A-D134-926A-0A67-12013BD6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your system meant to do?</a:t>
            </a:r>
            <a:endParaRPr lang="en-GB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D552FD07-EC3A-3695-E01D-FA18AAE8B414}"/>
              </a:ext>
            </a:extLst>
          </p:cNvPr>
          <p:cNvSpPr/>
          <p:nvPr/>
        </p:nvSpPr>
        <p:spPr>
          <a:xfrm>
            <a:off x="7924799" y="1627327"/>
            <a:ext cx="2993923" cy="3844323"/>
          </a:xfrm>
          <a:prstGeom prst="foldedCorner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User Manual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Version 1.0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EB1E75E1-258F-7938-326A-BD4EAA18A246}"/>
              </a:ext>
            </a:extLst>
          </p:cNvPr>
          <p:cNvSpPr/>
          <p:nvPr/>
        </p:nvSpPr>
        <p:spPr>
          <a:xfrm>
            <a:off x="943897" y="1627328"/>
            <a:ext cx="2993923" cy="3844323"/>
          </a:xfrm>
          <a:prstGeom prst="foldedCorner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Specification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Version 1.0</a:t>
            </a: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82A5CAD5-5AC3-9D5E-1A9C-34EFF5DABB39}"/>
              </a:ext>
            </a:extLst>
          </p:cNvPr>
          <p:cNvSpPr/>
          <p:nvPr/>
        </p:nvSpPr>
        <p:spPr>
          <a:xfrm>
            <a:off x="4434348" y="1627327"/>
            <a:ext cx="2993923" cy="384432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Test Plan </a:t>
            </a:r>
            <a:br>
              <a:rPr lang="en-US" sz="2800" dirty="0"/>
            </a:br>
            <a:r>
              <a:rPr lang="en-US" sz="2800" dirty="0"/>
              <a:t>&amp; Results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Version 1.0</a:t>
            </a:r>
          </a:p>
        </p:txBody>
      </p:sp>
    </p:spTree>
    <p:extLst>
      <p:ext uri="{BB962C8B-B14F-4D97-AF65-F5344CB8AC3E}">
        <p14:creationId xmlns:p14="http://schemas.microsoft.com/office/powerpoint/2010/main" val="173391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F1581A28-8A85-B753-DFBD-8304835AE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62" y="1676306"/>
            <a:ext cx="1704583" cy="337267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5C03B1A-D134-926A-0A67-12013BD6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Yes, but it doesn’t work like that…</a:t>
            </a:r>
            <a:endParaRPr lang="en-GB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93D06C22-D809-CBBE-3842-F8D31D641684}"/>
              </a:ext>
            </a:extLst>
          </p:cNvPr>
          <p:cNvSpPr/>
          <p:nvPr/>
        </p:nvSpPr>
        <p:spPr>
          <a:xfrm>
            <a:off x="4376334" y="1686288"/>
            <a:ext cx="2993923" cy="384432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Log files</a:t>
            </a:r>
          </a:p>
          <a:p>
            <a:pPr algn="ctr"/>
            <a:endParaRPr lang="en-US" dirty="0"/>
          </a:p>
        </p:txBody>
      </p:sp>
      <p:pic>
        <p:nvPicPr>
          <p:cNvPr id="1026" name="Picture 2" descr="application-insights">
            <a:extLst>
              <a:ext uri="{FF2B5EF4-FFF2-40B4-BE49-F238E27FC236}">
                <a16:creationId xmlns:a16="http://schemas.microsoft.com/office/drawing/2014/main" id="{5019DB88-2E9D-D739-94BF-B53DB56C76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8" r="42373"/>
          <a:stretch/>
        </p:blipFill>
        <p:spPr bwMode="auto">
          <a:xfrm>
            <a:off x="7789989" y="1604162"/>
            <a:ext cx="2939847" cy="351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7483AF-D187-E344-824A-58CE9A6B90F0}"/>
              </a:ext>
            </a:extLst>
          </p:cNvPr>
          <p:cNvSpPr txBox="1"/>
          <p:nvPr/>
        </p:nvSpPr>
        <p:spPr>
          <a:xfrm>
            <a:off x="8001385" y="5026721"/>
            <a:ext cx="2993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Telemetry</a:t>
            </a:r>
          </a:p>
        </p:txBody>
      </p:sp>
      <p:pic>
        <p:nvPicPr>
          <p:cNvPr id="9" name="Picture 8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1937336F-3C89-3FAA-66BE-37AA8E343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163" y="1472992"/>
            <a:ext cx="1858439" cy="3912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50FA84-E3EC-3BA1-FF0F-329250172E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19" y="2364055"/>
            <a:ext cx="1162886" cy="382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0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371BCE1A-E85C-E4CC-92A9-D25DEE84869C}"/>
              </a:ext>
            </a:extLst>
          </p:cNvPr>
          <p:cNvSpPr/>
          <p:nvPr/>
        </p:nvSpPr>
        <p:spPr>
          <a:xfrm>
            <a:off x="5542558" y="806246"/>
            <a:ext cx="6238568" cy="3438826"/>
          </a:xfrm>
          <a:prstGeom prst="wedgeEllipseCallout">
            <a:avLst>
              <a:gd name="adj1" fmla="val -75679"/>
              <a:gd name="adj2" fmla="val 249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By failing to prepare, you are preparing to fail.</a:t>
            </a:r>
            <a:endParaRPr lang="en-GB" sz="2800" dirty="0"/>
          </a:p>
        </p:txBody>
      </p:sp>
      <p:pic>
        <p:nvPicPr>
          <p:cNvPr id="2" name="Picture 4" descr="See the source image">
            <a:extLst>
              <a:ext uri="{FF2B5EF4-FFF2-40B4-BE49-F238E27FC236}">
                <a16:creationId xmlns:a16="http://schemas.microsoft.com/office/drawing/2014/main" id="{D8205DAA-EF47-5BAB-5469-81B5DB95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00" b="98100" l="7800" r="90000">
                        <a14:foregroundMark x1="7800" y1="77400" x2="7800" y2="77400"/>
                        <a14:foregroundMark x1="7800" y1="77400" x2="8500" y2="81900"/>
                        <a14:foregroundMark x1="8700" y1="96600" x2="55900" y2="99200"/>
                        <a14:foregroundMark x1="55900" y1="99200" x2="69500" y2="97900"/>
                        <a14:foregroundMark x1="69500" y1="97900" x2="77800" y2="98100"/>
                        <a14:foregroundMark x1="77800" y1="98100" x2="89100" y2="97400"/>
                        <a14:foregroundMark x1="46100" y1="12900" x2="49000" y2="6900"/>
                        <a14:foregroundMark x1="38700" y1="41200" x2="42800" y2="53100"/>
                        <a14:foregroundMark x1="42800" y1="53100" x2="41300" y2="46100"/>
                        <a14:foregroundMark x1="41300" y1="46100" x2="41200" y2="46100"/>
                        <a14:foregroundMark x1="45000" y1="2900" x2="51200" y2="3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29" y="1366849"/>
            <a:ext cx="5400329" cy="54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682C8E-5142-629A-44EC-157D16504020}"/>
              </a:ext>
            </a:extLst>
          </p:cNvPr>
          <p:cNvSpPr txBox="1"/>
          <p:nvPr/>
        </p:nvSpPr>
        <p:spPr>
          <a:xfrm>
            <a:off x="511277" y="63634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Benjamin Franklin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9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4316B7-656C-7054-D52D-880706FD0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Testing verifies what it does, not how it does it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Use experimentation to create new knowledge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2987E9-867D-5226-8876-66F58FA3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only part of the solution…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2987E9-867D-5226-8876-66F58FA3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your inner toddler</a:t>
            </a:r>
            <a:endParaRPr lang="en-GB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B3197A44-AD45-C93A-F4A7-ECCA086263A4}"/>
              </a:ext>
            </a:extLst>
          </p:cNvPr>
          <p:cNvSpPr/>
          <p:nvPr/>
        </p:nvSpPr>
        <p:spPr>
          <a:xfrm>
            <a:off x="1459523" y="2025534"/>
            <a:ext cx="5920154" cy="3259015"/>
          </a:xfrm>
          <a:prstGeom prst="cloudCallout">
            <a:avLst>
              <a:gd name="adj1" fmla="val 72968"/>
              <a:gd name="adj2" fmla="val 1753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happens if I push, what happens if I pull?</a:t>
            </a:r>
            <a:endParaRPr lang="en-GB" sz="3200" dirty="0"/>
          </a:p>
        </p:txBody>
      </p:sp>
      <p:pic>
        <p:nvPicPr>
          <p:cNvPr id="9" name="Picture 8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EC7DE024-0815-29D5-5CC6-916D1C7A09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47"/>
          <a:stretch/>
        </p:blipFill>
        <p:spPr>
          <a:xfrm>
            <a:off x="8581288" y="1649007"/>
            <a:ext cx="3405554" cy="50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F5ED327-8CC6-7112-01E4-5BDEA802AE89}"/>
              </a:ext>
            </a:extLst>
          </p:cNvPr>
          <p:cNvSpPr/>
          <p:nvPr/>
        </p:nvSpPr>
        <p:spPr>
          <a:xfrm>
            <a:off x="7608384" y="1013550"/>
            <a:ext cx="2353468" cy="2353468"/>
          </a:xfrm>
          <a:custGeom>
            <a:avLst/>
            <a:gdLst>
              <a:gd name="connsiteX0" fmla="*/ 0 w 2353468"/>
              <a:gd name="connsiteY0" fmla="*/ 1176734 h 2353468"/>
              <a:gd name="connsiteX1" fmla="*/ 1176734 w 2353468"/>
              <a:gd name="connsiteY1" fmla="*/ 0 h 2353468"/>
              <a:gd name="connsiteX2" fmla="*/ 2353468 w 2353468"/>
              <a:gd name="connsiteY2" fmla="*/ 1176734 h 2353468"/>
              <a:gd name="connsiteX3" fmla="*/ 1176734 w 2353468"/>
              <a:gd name="connsiteY3" fmla="*/ 2353468 h 2353468"/>
              <a:gd name="connsiteX4" fmla="*/ 0 w 2353468"/>
              <a:gd name="connsiteY4" fmla="*/ 1176734 h 235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468" h="2353468">
                <a:moveTo>
                  <a:pt x="0" y="1176734"/>
                </a:moveTo>
                <a:cubicBezTo>
                  <a:pt x="0" y="526842"/>
                  <a:pt x="526842" y="0"/>
                  <a:pt x="1176734" y="0"/>
                </a:cubicBezTo>
                <a:cubicBezTo>
                  <a:pt x="1826626" y="0"/>
                  <a:pt x="2353468" y="526842"/>
                  <a:pt x="2353468" y="1176734"/>
                </a:cubicBezTo>
                <a:cubicBezTo>
                  <a:pt x="2353468" y="1826626"/>
                  <a:pt x="1826626" y="2353468"/>
                  <a:pt x="1176734" y="2353468"/>
                </a:cubicBezTo>
                <a:cubicBezTo>
                  <a:pt x="526842" y="2353468"/>
                  <a:pt x="0" y="1826626"/>
                  <a:pt x="0" y="1176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407" tIns="376407" rIns="376407" bIns="376407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Form a Hypothesis</a:t>
            </a:r>
            <a:endParaRPr lang="en-GB" sz="2500" kern="12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52BE32B-5380-534F-7369-EED5FBD3B537}"/>
              </a:ext>
            </a:extLst>
          </p:cNvPr>
          <p:cNvSpPr/>
          <p:nvPr/>
        </p:nvSpPr>
        <p:spPr>
          <a:xfrm rot="3600000">
            <a:off x="9346845" y="3309546"/>
            <a:ext cx="627546" cy="794295"/>
          </a:xfrm>
          <a:custGeom>
            <a:avLst/>
            <a:gdLst>
              <a:gd name="connsiteX0" fmla="*/ 0 w 627546"/>
              <a:gd name="connsiteY0" fmla="*/ 158859 h 794295"/>
              <a:gd name="connsiteX1" fmla="*/ 313773 w 627546"/>
              <a:gd name="connsiteY1" fmla="*/ 158859 h 794295"/>
              <a:gd name="connsiteX2" fmla="*/ 313773 w 627546"/>
              <a:gd name="connsiteY2" fmla="*/ 0 h 794295"/>
              <a:gd name="connsiteX3" fmla="*/ 627546 w 627546"/>
              <a:gd name="connsiteY3" fmla="*/ 397148 h 794295"/>
              <a:gd name="connsiteX4" fmla="*/ 313773 w 627546"/>
              <a:gd name="connsiteY4" fmla="*/ 794295 h 794295"/>
              <a:gd name="connsiteX5" fmla="*/ 313773 w 627546"/>
              <a:gd name="connsiteY5" fmla="*/ 635436 h 794295"/>
              <a:gd name="connsiteX6" fmla="*/ 0 w 627546"/>
              <a:gd name="connsiteY6" fmla="*/ 635436 h 794295"/>
              <a:gd name="connsiteX7" fmla="*/ 0 w 627546"/>
              <a:gd name="connsiteY7" fmla="*/ 158859 h 79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546" h="794295">
                <a:moveTo>
                  <a:pt x="0" y="158859"/>
                </a:moveTo>
                <a:lnTo>
                  <a:pt x="313773" y="158859"/>
                </a:lnTo>
                <a:lnTo>
                  <a:pt x="313773" y="0"/>
                </a:lnTo>
                <a:lnTo>
                  <a:pt x="627546" y="397148"/>
                </a:lnTo>
                <a:lnTo>
                  <a:pt x="313773" y="794295"/>
                </a:lnTo>
                <a:lnTo>
                  <a:pt x="313773" y="635436"/>
                </a:lnTo>
                <a:lnTo>
                  <a:pt x="0" y="635436"/>
                </a:lnTo>
                <a:lnTo>
                  <a:pt x="0" y="15885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264" tIns="158860" rIns="0" bIns="158859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0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66529FE-DEF3-E900-7CD6-15081F8036EF}"/>
              </a:ext>
            </a:extLst>
          </p:cNvPr>
          <p:cNvSpPr/>
          <p:nvPr/>
        </p:nvSpPr>
        <p:spPr>
          <a:xfrm>
            <a:off x="9377144" y="4077132"/>
            <a:ext cx="2353468" cy="2353468"/>
          </a:xfrm>
          <a:custGeom>
            <a:avLst/>
            <a:gdLst>
              <a:gd name="connsiteX0" fmla="*/ 0 w 2353468"/>
              <a:gd name="connsiteY0" fmla="*/ 1176734 h 2353468"/>
              <a:gd name="connsiteX1" fmla="*/ 1176734 w 2353468"/>
              <a:gd name="connsiteY1" fmla="*/ 0 h 2353468"/>
              <a:gd name="connsiteX2" fmla="*/ 2353468 w 2353468"/>
              <a:gd name="connsiteY2" fmla="*/ 1176734 h 2353468"/>
              <a:gd name="connsiteX3" fmla="*/ 1176734 w 2353468"/>
              <a:gd name="connsiteY3" fmla="*/ 2353468 h 2353468"/>
              <a:gd name="connsiteX4" fmla="*/ 0 w 2353468"/>
              <a:gd name="connsiteY4" fmla="*/ 1176734 h 235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468" h="2353468">
                <a:moveTo>
                  <a:pt x="0" y="1176734"/>
                </a:moveTo>
                <a:cubicBezTo>
                  <a:pt x="0" y="526842"/>
                  <a:pt x="526842" y="0"/>
                  <a:pt x="1176734" y="0"/>
                </a:cubicBezTo>
                <a:cubicBezTo>
                  <a:pt x="1826626" y="0"/>
                  <a:pt x="2353468" y="526842"/>
                  <a:pt x="2353468" y="1176734"/>
                </a:cubicBezTo>
                <a:cubicBezTo>
                  <a:pt x="2353468" y="1826626"/>
                  <a:pt x="1826626" y="2353468"/>
                  <a:pt x="1176734" y="2353468"/>
                </a:cubicBezTo>
                <a:cubicBezTo>
                  <a:pt x="526842" y="2353468"/>
                  <a:pt x="0" y="1826626"/>
                  <a:pt x="0" y="1176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407" tIns="376407" rIns="376407" bIns="376407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Make One Change</a:t>
            </a:r>
            <a:endParaRPr lang="en-GB" sz="25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3B912F-F776-2AD8-E682-440D4EBADD3C}"/>
              </a:ext>
            </a:extLst>
          </p:cNvPr>
          <p:cNvSpPr/>
          <p:nvPr/>
        </p:nvSpPr>
        <p:spPr>
          <a:xfrm>
            <a:off x="8489106" y="4856717"/>
            <a:ext cx="627546" cy="794296"/>
          </a:xfrm>
          <a:custGeom>
            <a:avLst/>
            <a:gdLst>
              <a:gd name="connsiteX0" fmla="*/ 0 w 627546"/>
              <a:gd name="connsiteY0" fmla="*/ 158859 h 794295"/>
              <a:gd name="connsiteX1" fmla="*/ 313773 w 627546"/>
              <a:gd name="connsiteY1" fmla="*/ 158859 h 794295"/>
              <a:gd name="connsiteX2" fmla="*/ 313773 w 627546"/>
              <a:gd name="connsiteY2" fmla="*/ 0 h 794295"/>
              <a:gd name="connsiteX3" fmla="*/ 627546 w 627546"/>
              <a:gd name="connsiteY3" fmla="*/ 397148 h 794295"/>
              <a:gd name="connsiteX4" fmla="*/ 313773 w 627546"/>
              <a:gd name="connsiteY4" fmla="*/ 794295 h 794295"/>
              <a:gd name="connsiteX5" fmla="*/ 313773 w 627546"/>
              <a:gd name="connsiteY5" fmla="*/ 635436 h 794295"/>
              <a:gd name="connsiteX6" fmla="*/ 0 w 627546"/>
              <a:gd name="connsiteY6" fmla="*/ 635436 h 794295"/>
              <a:gd name="connsiteX7" fmla="*/ 0 w 627546"/>
              <a:gd name="connsiteY7" fmla="*/ 158859 h 79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546" h="794295">
                <a:moveTo>
                  <a:pt x="627546" y="635436"/>
                </a:moveTo>
                <a:lnTo>
                  <a:pt x="313773" y="635436"/>
                </a:lnTo>
                <a:lnTo>
                  <a:pt x="313773" y="794295"/>
                </a:lnTo>
                <a:lnTo>
                  <a:pt x="0" y="397147"/>
                </a:lnTo>
                <a:lnTo>
                  <a:pt x="313773" y="0"/>
                </a:lnTo>
                <a:lnTo>
                  <a:pt x="313773" y="158859"/>
                </a:lnTo>
                <a:lnTo>
                  <a:pt x="627546" y="158859"/>
                </a:lnTo>
                <a:lnTo>
                  <a:pt x="627546" y="63543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407" tIns="376407" rIns="376407" bIns="376407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5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F232375-0DCD-BCB5-470A-EDCF4FF0C4E2}"/>
              </a:ext>
            </a:extLst>
          </p:cNvPr>
          <p:cNvSpPr/>
          <p:nvPr/>
        </p:nvSpPr>
        <p:spPr>
          <a:xfrm>
            <a:off x="5839624" y="4077132"/>
            <a:ext cx="2353468" cy="2353468"/>
          </a:xfrm>
          <a:custGeom>
            <a:avLst/>
            <a:gdLst>
              <a:gd name="connsiteX0" fmla="*/ 0 w 2353468"/>
              <a:gd name="connsiteY0" fmla="*/ 1176734 h 2353468"/>
              <a:gd name="connsiteX1" fmla="*/ 1176734 w 2353468"/>
              <a:gd name="connsiteY1" fmla="*/ 0 h 2353468"/>
              <a:gd name="connsiteX2" fmla="*/ 2353468 w 2353468"/>
              <a:gd name="connsiteY2" fmla="*/ 1176734 h 2353468"/>
              <a:gd name="connsiteX3" fmla="*/ 1176734 w 2353468"/>
              <a:gd name="connsiteY3" fmla="*/ 2353468 h 2353468"/>
              <a:gd name="connsiteX4" fmla="*/ 0 w 2353468"/>
              <a:gd name="connsiteY4" fmla="*/ 1176734 h 235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468" h="2353468">
                <a:moveTo>
                  <a:pt x="0" y="1176734"/>
                </a:moveTo>
                <a:cubicBezTo>
                  <a:pt x="0" y="526842"/>
                  <a:pt x="526842" y="0"/>
                  <a:pt x="1176734" y="0"/>
                </a:cubicBezTo>
                <a:cubicBezTo>
                  <a:pt x="1826626" y="0"/>
                  <a:pt x="2353468" y="526842"/>
                  <a:pt x="2353468" y="1176734"/>
                </a:cubicBezTo>
                <a:cubicBezTo>
                  <a:pt x="2353468" y="1826626"/>
                  <a:pt x="1826626" y="2353468"/>
                  <a:pt x="1176734" y="2353468"/>
                </a:cubicBezTo>
                <a:cubicBezTo>
                  <a:pt x="526842" y="2353468"/>
                  <a:pt x="0" y="1826626"/>
                  <a:pt x="0" y="117673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407" tIns="376407" rIns="376407" bIns="376407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Test the result</a:t>
            </a:r>
            <a:endParaRPr lang="en-GB" sz="25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EDCAE68-5F1F-9DB6-096C-0B2B97049F45}"/>
              </a:ext>
            </a:extLst>
          </p:cNvPr>
          <p:cNvSpPr/>
          <p:nvPr/>
        </p:nvSpPr>
        <p:spPr>
          <a:xfrm rot="18000000">
            <a:off x="7578085" y="3340308"/>
            <a:ext cx="627546" cy="794295"/>
          </a:xfrm>
          <a:custGeom>
            <a:avLst/>
            <a:gdLst>
              <a:gd name="connsiteX0" fmla="*/ 0 w 627546"/>
              <a:gd name="connsiteY0" fmla="*/ 158859 h 794295"/>
              <a:gd name="connsiteX1" fmla="*/ 313773 w 627546"/>
              <a:gd name="connsiteY1" fmla="*/ 158859 h 794295"/>
              <a:gd name="connsiteX2" fmla="*/ 313773 w 627546"/>
              <a:gd name="connsiteY2" fmla="*/ 0 h 794295"/>
              <a:gd name="connsiteX3" fmla="*/ 627546 w 627546"/>
              <a:gd name="connsiteY3" fmla="*/ 397148 h 794295"/>
              <a:gd name="connsiteX4" fmla="*/ 313773 w 627546"/>
              <a:gd name="connsiteY4" fmla="*/ 794295 h 794295"/>
              <a:gd name="connsiteX5" fmla="*/ 313773 w 627546"/>
              <a:gd name="connsiteY5" fmla="*/ 635436 h 794295"/>
              <a:gd name="connsiteX6" fmla="*/ 0 w 627546"/>
              <a:gd name="connsiteY6" fmla="*/ 635436 h 794295"/>
              <a:gd name="connsiteX7" fmla="*/ 0 w 627546"/>
              <a:gd name="connsiteY7" fmla="*/ 158859 h 794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546" h="794295">
                <a:moveTo>
                  <a:pt x="0" y="158859"/>
                </a:moveTo>
                <a:lnTo>
                  <a:pt x="313773" y="158859"/>
                </a:lnTo>
                <a:lnTo>
                  <a:pt x="313773" y="0"/>
                </a:lnTo>
                <a:lnTo>
                  <a:pt x="627546" y="397148"/>
                </a:lnTo>
                <a:lnTo>
                  <a:pt x="313773" y="794295"/>
                </a:lnTo>
                <a:lnTo>
                  <a:pt x="313773" y="635436"/>
                </a:lnTo>
                <a:lnTo>
                  <a:pt x="0" y="635436"/>
                </a:lnTo>
                <a:lnTo>
                  <a:pt x="0" y="15885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6407" tIns="376407" rIns="376407" bIns="376407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2500"/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4538A1A4-BA3B-9672-AB6A-BDB9B311B684}"/>
              </a:ext>
            </a:extLst>
          </p:cNvPr>
          <p:cNvSpPr/>
          <p:nvPr/>
        </p:nvSpPr>
        <p:spPr>
          <a:xfrm>
            <a:off x="3086659" y="341041"/>
            <a:ext cx="3747980" cy="3438826"/>
          </a:xfrm>
          <a:prstGeom prst="wedgeEllipseCallout">
            <a:avLst>
              <a:gd name="adj1" fmla="val -67077"/>
              <a:gd name="adj2" fmla="val 5865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Try one thing at a time</a:t>
            </a:r>
            <a:endParaRPr lang="en-GB" sz="3600" dirty="0"/>
          </a:p>
        </p:txBody>
      </p:sp>
      <p:pic>
        <p:nvPicPr>
          <p:cNvPr id="4" name="Picture 3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F3D75817-A87B-1E77-DA2E-92C03C3656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47"/>
          <a:stretch/>
        </p:blipFill>
        <p:spPr>
          <a:xfrm>
            <a:off x="239064" y="1642845"/>
            <a:ext cx="3405554" cy="50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6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665463-91F4-5D88-3672-019D77882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….</a:t>
            </a:r>
          </a:p>
          <a:p>
            <a:pPr lvl="1"/>
            <a:r>
              <a:rPr lang="en-US" sz="2800" dirty="0"/>
              <a:t>Record of what you tried</a:t>
            </a:r>
          </a:p>
          <a:p>
            <a:pPr lvl="1"/>
            <a:r>
              <a:rPr lang="en-US" sz="2800" dirty="0"/>
              <a:t>For audit</a:t>
            </a:r>
          </a:p>
          <a:p>
            <a:pPr lvl="1"/>
            <a:r>
              <a:rPr lang="en-US" sz="2800" dirty="0"/>
              <a:t>To aid a future retrospective</a:t>
            </a:r>
          </a:p>
          <a:p>
            <a:pPr lvl="1"/>
            <a:r>
              <a:rPr lang="en-US" sz="2800" dirty="0"/>
              <a:t>Way to clear your head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EF706A-DD1A-025A-739F-9D4356AA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never to early to start to write up	</a:t>
            </a:r>
            <a:endParaRPr lang="en-GB" dirty="0"/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648A7D0F-B34B-A368-9246-53627DF4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322" y="1563329"/>
            <a:ext cx="3811947" cy="402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8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ECF4D957-D3F0-5313-3017-0908C9F31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53" b="97447" l="3609" r="93083">
                        <a14:foregroundMark x1="48120" y1="53003" x2="67218" y2="54655"/>
                        <a14:foregroundMark x1="92782" y1="46396" x2="93233" y2="59760"/>
                        <a14:foregroundMark x1="84662" y1="67568" x2="83910" y2="71321"/>
                        <a14:foregroundMark x1="59549" y1="5556" x2="58195" y2="12312"/>
                        <a14:foregroundMark x1="53383" y1="2553" x2="61805" y2="2703"/>
                        <a14:foregroundMark x1="9474" y1="74775" x2="3759" y2="86937"/>
                        <a14:foregroundMark x1="2857" y1="93994" x2="9925" y2="96997"/>
                        <a14:foregroundMark x1="9925" y1="96997" x2="18947" y2="97447"/>
                        <a14:foregroundMark x1="18947" y1="97447" x2="20602" y2="951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29" y="384618"/>
            <a:ext cx="6271447" cy="628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13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3ADA2-A829-C9F2-9049-1F6C900EA8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35"/>
          <a:stretch/>
        </p:blipFill>
        <p:spPr>
          <a:xfrm>
            <a:off x="2152983" y="226142"/>
            <a:ext cx="8008656" cy="64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2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5F844-23BC-45C2-90E7-F6E63CE92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@RichardFennell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BBF83-1DD8-4760-830A-7BE24229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200"/>
              <a:t>Richard Fennell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C4FBA-FF93-4A05-8C21-D5DB441451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</a:t>
            </a:r>
          </a:p>
          <a:p>
            <a:pPr lvl="0"/>
            <a:r>
              <a:rPr lang="en-US" sz="3200" dirty="0">
                <a:latin typeface="+mn-lt"/>
              </a:rPr>
              <a:t>MVP (Developer Technologies)</a:t>
            </a:r>
          </a:p>
          <a:p>
            <a:pPr lvl="0"/>
            <a:r>
              <a:rPr lang="en-US" sz="3200" dirty="0">
                <a:latin typeface="+mn-lt"/>
              </a:rPr>
              <a:t>FBCS CEng (BCS)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8530DE2B-6EA3-4AD2-AE90-D6E017BF3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9"/>
          <a:stretch/>
        </p:blipFill>
        <p:spPr>
          <a:xfrm>
            <a:off x="8282922" y="618282"/>
            <a:ext cx="2493612" cy="507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451A6-C914-4D32-87C3-5EA91FCDC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73" y="4949474"/>
            <a:ext cx="427438" cy="6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26" name="Picture 2" descr="GitHub Advanced Security">
            <a:extLst>
              <a:ext uri="{FF2B5EF4-FFF2-40B4-BE49-F238E27FC236}">
                <a16:creationId xmlns:a16="http://schemas.microsoft.com/office/drawing/2014/main" id="{08B0C69D-3786-4819-E984-3175C06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4969704"/>
            <a:ext cx="676253" cy="67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Actions">
            <a:extLst>
              <a:ext uri="{FF2B5EF4-FFF2-40B4-BE49-F238E27FC236}">
                <a16:creationId xmlns:a16="http://schemas.microsoft.com/office/drawing/2014/main" id="{80EBF434-4B3E-A2BF-B9EE-600967E76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52" y="4969704"/>
            <a:ext cx="676253" cy="67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Administration">
            <a:extLst>
              <a:ext uri="{FF2B5EF4-FFF2-40B4-BE49-F238E27FC236}">
                <a16:creationId xmlns:a16="http://schemas.microsoft.com/office/drawing/2014/main" id="{FD2887E4-054F-64DD-A4EA-433CDB39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416" y="4969703"/>
            <a:ext cx="676254" cy="6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Certified: DevOps Engineer Expert">
            <a:extLst>
              <a:ext uri="{FF2B5EF4-FFF2-40B4-BE49-F238E27FC236}">
                <a16:creationId xmlns:a16="http://schemas.microsoft.com/office/drawing/2014/main" id="{F8833260-642B-1F97-5394-9C0691AD3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372" y="4940870"/>
            <a:ext cx="666443" cy="6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bcs logo ceng">
            <a:extLst>
              <a:ext uri="{FF2B5EF4-FFF2-40B4-BE49-F238E27FC236}">
                <a16:creationId xmlns:a16="http://schemas.microsoft.com/office/drawing/2014/main" id="{C0DDF667-B16A-700C-246E-3B74E7F4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4032" y1="33968" x2="54032" y2="33968"/>
                        <a14:foregroundMark x1="52016" y1="35238" x2="37903" y2="30159"/>
                        <a14:foregroundMark x1="81855" y1="34286" x2="63710" y2="20000"/>
                        <a14:foregroundMark x1="18952" y1="20317" x2="42742" y2="35238"/>
                        <a14:foregroundMark x1="36290" y1="21270" x2="36290" y2="21270"/>
                        <a14:foregroundMark x1="36290" y1="21270" x2="36290" y2="21270"/>
                        <a14:foregroundMark x1="35484" y1="19048" x2="50403" y2="29524"/>
                        <a14:foregroundMark x1="18952" y1="16825" x2="27016" y2="17778"/>
                        <a14:foregroundMark x1="24194" y1="36190" x2="22177" y2="29524"/>
                        <a14:foregroundMark x1="30645" y1="49206" x2="28226" y2="78730"/>
                        <a14:foregroundMark x1="34274" y1="79365" x2="25000" y2="48571"/>
                        <a14:foregroundMark x1="38710" y1="51111" x2="22984" y2="60317"/>
                        <a14:foregroundMark x1="35484" y1="60952" x2="23790" y2="60000"/>
                        <a14:foregroundMark x1="34274" y1="67619" x2="20968" y2="67302"/>
                        <a14:foregroundMark x1="38306" y1="76508" x2="20565" y2="76825"/>
                        <a14:foregroundMark x1="25000" y1="23175" x2="54032" y2="22222"/>
                        <a14:foregroundMark x1="19758" y1="16508" x2="28226" y2="15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180" y="4857727"/>
            <a:ext cx="708733" cy="90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28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5924D-ACA8-0164-26D8-6CC3EDD86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77"/>
          <a:stretch/>
        </p:blipFill>
        <p:spPr>
          <a:xfrm>
            <a:off x="0" y="220465"/>
            <a:ext cx="12192000" cy="64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6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E2AFA-BF4A-BF81-C650-F9C171D84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3924"/>
            <a:ext cx="12192000" cy="5690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8C13D-4223-EAA8-462D-E1648D7529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70" b="4004"/>
          <a:stretch/>
        </p:blipFill>
        <p:spPr>
          <a:xfrm>
            <a:off x="0" y="260554"/>
            <a:ext cx="12309987" cy="642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F413E-930C-B8A2-AE98-FEA734006A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1" b="16606"/>
          <a:stretch/>
        </p:blipFill>
        <p:spPr>
          <a:xfrm>
            <a:off x="0" y="235974"/>
            <a:ext cx="12192000" cy="64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6A15B-6A47-5665-5952-F4F497EA4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5" b="17742"/>
          <a:stretch/>
        </p:blipFill>
        <p:spPr>
          <a:xfrm>
            <a:off x="0" y="226141"/>
            <a:ext cx="12309987" cy="6489291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A6DFAE21-1371-0769-6ACE-8392F9754A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9"/>
          <a:stretch/>
        </p:blipFill>
        <p:spPr>
          <a:xfrm>
            <a:off x="9054754" y="3285913"/>
            <a:ext cx="1685880" cy="3429519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C28A3D7-1937-B4F4-62E8-1C515E55CFCC}"/>
              </a:ext>
            </a:extLst>
          </p:cNvPr>
          <p:cNvSpPr/>
          <p:nvPr/>
        </p:nvSpPr>
        <p:spPr>
          <a:xfrm>
            <a:off x="2344994" y="1592826"/>
            <a:ext cx="5053780" cy="3195484"/>
          </a:xfrm>
          <a:prstGeom prst="wedgeEllipseCallout">
            <a:avLst>
              <a:gd name="adj1" fmla="val 86047"/>
              <a:gd name="adj2" fmla="val 583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Be nice, maintainers are real people too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7693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11DCE0-DFC2-2C87-6C15-3951A0CE0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such things a dumb question</a:t>
            </a:r>
          </a:p>
          <a:p>
            <a:r>
              <a:rPr lang="en-US" dirty="0"/>
              <a:t>Experiment</a:t>
            </a:r>
          </a:p>
          <a:p>
            <a:r>
              <a:rPr lang="en-US" dirty="0"/>
              <a:t>Your rubber duck is your friend</a:t>
            </a:r>
          </a:p>
          <a:p>
            <a:r>
              <a:rPr lang="en-US" dirty="0"/>
              <a:t>Never trust your memory</a:t>
            </a:r>
          </a:p>
          <a:p>
            <a:r>
              <a:rPr lang="en-US" dirty="0"/>
              <a:t>Hold and </a:t>
            </a:r>
            <a:r>
              <a:rPr lang="en-US"/>
              <a:t>document actionable </a:t>
            </a:r>
            <a:r>
              <a:rPr lang="en-US" dirty="0"/>
              <a:t>blameless retrospectives</a:t>
            </a:r>
          </a:p>
          <a:p>
            <a:r>
              <a:rPr lang="en-US" dirty="0"/>
              <a:t>Only experience enables the </a:t>
            </a:r>
            <a:r>
              <a:rPr lang="en-US" i="1" dirty="0"/>
              <a:t>‘I have never seen it before, but it is a bit like that’ </a:t>
            </a:r>
            <a:r>
              <a:rPr lang="en-US" dirty="0"/>
              <a:t>moment, so practice your skills, to grow your knowledge base.</a:t>
            </a:r>
          </a:p>
          <a:p>
            <a:endParaRPr lang="en-US" dirty="0"/>
          </a:p>
          <a:p>
            <a:r>
              <a:rPr lang="en-US" dirty="0"/>
              <a:t>But remember …..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EC73D2-767A-FC5F-0B48-52E779D3A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up…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9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6FC2B1-B89E-BB78-D9D0-8096D980F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/>
              <a:t>It is always DNS</a:t>
            </a:r>
            <a:endParaRPr lang="en-GB" sz="9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1CCC4-6840-6711-E069-6AEA3172F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6B91BA1-48DF-3CD4-260A-F31F7DAB21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>
          <a:xfrm>
            <a:off x="-364603" y="3646989"/>
            <a:ext cx="2829046" cy="23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5F844-23BC-45C2-90E7-F6E63CE92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@RichardFennell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BBF83-1DD8-4760-830A-7BE24229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200"/>
              <a:t>Richard Fennell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C4FBA-FF93-4A05-8C21-D5DB441451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</a:t>
            </a:r>
          </a:p>
          <a:p>
            <a:pPr lvl="0"/>
            <a:r>
              <a:rPr lang="en-US" sz="3200" dirty="0">
                <a:latin typeface="+mn-lt"/>
              </a:rPr>
              <a:t>MVP (Developer Technologies)</a:t>
            </a:r>
          </a:p>
          <a:p>
            <a:pPr lvl="0"/>
            <a:r>
              <a:rPr lang="en-US" sz="3200" dirty="0">
                <a:latin typeface="+mn-lt"/>
              </a:rPr>
              <a:t>FBCS CEng (BCS)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8530DE2B-6EA3-4AD2-AE90-D6E017BF3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9"/>
          <a:stretch/>
        </p:blipFill>
        <p:spPr>
          <a:xfrm>
            <a:off x="8282922" y="618282"/>
            <a:ext cx="2493612" cy="507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451A6-C914-4D32-87C3-5EA91FCDC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873" y="4949474"/>
            <a:ext cx="427438" cy="66644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026" name="Picture 2" descr="GitHub Advanced Security">
            <a:extLst>
              <a:ext uri="{FF2B5EF4-FFF2-40B4-BE49-F238E27FC236}">
                <a16:creationId xmlns:a16="http://schemas.microsoft.com/office/drawing/2014/main" id="{08B0C69D-3786-4819-E984-3175C06A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89" y="4969704"/>
            <a:ext cx="676253" cy="67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Actions">
            <a:extLst>
              <a:ext uri="{FF2B5EF4-FFF2-40B4-BE49-F238E27FC236}">
                <a16:creationId xmlns:a16="http://schemas.microsoft.com/office/drawing/2014/main" id="{80EBF434-4B3E-A2BF-B9EE-600967E76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152" y="4969704"/>
            <a:ext cx="676253" cy="67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Administration">
            <a:extLst>
              <a:ext uri="{FF2B5EF4-FFF2-40B4-BE49-F238E27FC236}">
                <a16:creationId xmlns:a16="http://schemas.microsoft.com/office/drawing/2014/main" id="{FD2887E4-054F-64DD-A4EA-433CDB39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416" y="4969703"/>
            <a:ext cx="676254" cy="6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Certified: DevOps Engineer Expert">
            <a:extLst>
              <a:ext uri="{FF2B5EF4-FFF2-40B4-BE49-F238E27FC236}">
                <a16:creationId xmlns:a16="http://schemas.microsoft.com/office/drawing/2014/main" id="{F8833260-642B-1F97-5394-9C0691AD3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372" y="4940870"/>
            <a:ext cx="666443" cy="6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bcs logo ceng">
            <a:extLst>
              <a:ext uri="{FF2B5EF4-FFF2-40B4-BE49-F238E27FC236}">
                <a16:creationId xmlns:a16="http://schemas.microsoft.com/office/drawing/2014/main" id="{C0DDF667-B16A-700C-246E-3B74E7F4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4032" y1="33968" x2="54032" y2="33968"/>
                        <a14:foregroundMark x1="52016" y1="35238" x2="37903" y2="30159"/>
                        <a14:foregroundMark x1="81855" y1="34286" x2="63710" y2="20000"/>
                        <a14:foregroundMark x1="18952" y1="20317" x2="42742" y2="35238"/>
                        <a14:foregroundMark x1="36290" y1="21270" x2="36290" y2="21270"/>
                        <a14:foregroundMark x1="36290" y1="21270" x2="36290" y2="21270"/>
                        <a14:foregroundMark x1="35484" y1="19048" x2="50403" y2="29524"/>
                        <a14:foregroundMark x1="18952" y1="16825" x2="27016" y2="17778"/>
                        <a14:foregroundMark x1="24194" y1="36190" x2="22177" y2="29524"/>
                        <a14:foregroundMark x1="30645" y1="49206" x2="28226" y2="78730"/>
                        <a14:foregroundMark x1="34274" y1="79365" x2="25000" y2="48571"/>
                        <a14:foregroundMark x1="38710" y1="51111" x2="22984" y2="60317"/>
                        <a14:foregroundMark x1="35484" y1="60952" x2="23790" y2="60000"/>
                        <a14:foregroundMark x1="34274" y1="67619" x2="20968" y2="67302"/>
                        <a14:foregroundMark x1="38306" y1="76508" x2="20565" y2="76825"/>
                        <a14:foregroundMark x1="25000" y1="23175" x2="54032" y2="22222"/>
                        <a14:foregroundMark x1="19758" y1="16508" x2="28226" y2="158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180" y="4857727"/>
            <a:ext cx="708733" cy="90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76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FB173D5-2B12-4DF6-405E-C1CC15EA9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750" y="233516"/>
            <a:ext cx="12968749" cy="64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37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3C945-B61D-4BEA-F04B-7B8211BEC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my history</a:t>
            </a:r>
            <a:endParaRPr lang="en-GB" dirty="0"/>
          </a:p>
        </p:txBody>
      </p:sp>
      <p:pic>
        <p:nvPicPr>
          <p:cNvPr id="3074" name="Picture 2" descr="Image result for teletype">
            <a:extLst>
              <a:ext uri="{FF2B5EF4-FFF2-40B4-BE49-F238E27FC236}">
                <a16:creationId xmlns:a16="http://schemas.microsoft.com/office/drawing/2014/main" id="{C060EDF7-938C-5FC7-D34F-4B560AA5D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3" y="1890713"/>
            <a:ext cx="4950778" cy="376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andy trs 80">
            <a:extLst>
              <a:ext uri="{FF2B5EF4-FFF2-40B4-BE49-F238E27FC236}">
                <a16:creationId xmlns:a16="http://schemas.microsoft.com/office/drawing/2014/main" id="{512422C3-3DD0-B04B-DE8D-5B5AF3D8F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9083" r="7966" b="7486"/>
          <a:stretch/>
        </p:blipFill>
        <p:spPr bwMode="auto">
          <a:xfrm>
            <a:off x="6738504" y="1890713"/>
            <a:ext cx="4741015" cy="372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See the source image">
            <a:extLst>
              <a:ext uri="{FF2B5EF4-FFF2-40B4-BE49-F238E27FC236}">
                <a16:creationId xmlns:a16="http://schemas.microsoft.com/office/drawing/2014/main" id="{CCBE607B-1F87-DFF1-A58B-4947543B7A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7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C36FA53-9D38-0122-07B0-AC752AD6B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5"/>
          <a:stretch/>
        </p:blipFill>
        <p:spPr bwMode="auto">
          <a:xfrm>
            <a:off x="1" y="235974"/>
            <a:ext cx="12191999" cy="648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9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F4630F-E974-87FF-44E2-9FAB8DEF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in a 1990’s PC dealership</a:t>
            </a:r>
            <a:endParaRPr lang="en-GB" dirty="0"/>
          </a:p>
        </p:txBody>
      </p:sp>
      <p:pic>
        <p:nvPicPr>
          <p:cNvPr id="6148" name="Picture 4" descr="See related image detail">
            <a:extLst>
              <a:ext uri="{FF2B5EF4-FFF2-40B4-BE49-F238E27FC236}">
                <a16:creationId xmlns:a16="http://schemas.microsoft.com/office/drawing/2014/main" id="{CDB70DE7-D40C-F179-3F50-FDC29869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38" y="1910457"/>
            <a:ext cx="2750362" cy="305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IBM PS 2 Model 30">
            <a:extLst>
              <a:ext uri="{FF2B5EF4-FFF2-40B4-BE49-F238E27FC236}">
                <a16:creationId xmlns:a16="http://schemas.microsoft.com/office/drawing/2014/main" id="{72B55690-2A08-8E17-8250-0A40B3EDB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657" y="1742039"/>
            <a:ext cx="3541740" cy="354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53582698-C852-B7C3-7DC6-E5315BC78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729" y="2173907"/>
            <a:ext cx="3682768" cy="251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97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1C3B10C6-4571-E6B6-798E-F6FEECE2BB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7"/>
          <a:stretch/>
        </p:blipFill>
        <p:spPr bwMode="auto">
          <a:xfrm>
            <a:off x="0" y="213014"/>
            <a:ext cx="12192000" cy="650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72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9D7331-6752-2BEA-4247-CCAFE1706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Collect the Evidence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Analyse</a:t>
            </a:r>
            <a:r>
              <a:rPr lang="en-US" dirty="0"/>
              <a:t> the Evidence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Locate the Fault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Determination and Removal of the Cause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Rectification of the Fault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the System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C835AF-1B71-23E3-EBE8-BA849DD1C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1112212" cy="1137401"/>
          </a:xfrm>
        </p:spPr>
        <p:txBody>
          <a:bodyPr/>
          <a:lstStyle/>
          <a:p>
            <a:r>
              <a:rPr lang="en-US" dirty="0"/>
              <a:t>For any problem, follow the process…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135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FBDAE4-1EEC-F85B-75D5-5463181F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whole system</a:t>
            </a: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35056B-8D66-D348-7229-1F9088B738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809189"/>
              </p:ext>
            </p:extLst>
          </p:nvPr>
        </p:nvGraphicFramePr>
        <p:xfrm>
          <a:off x="7776497" y="1805573"/>
          <a:ext cx="3354565" cy="4378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3143E70-D742-8D2C-C66F-360A01317D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632" y="1502992"/>
            <a:ext cx="6701807" cy="4476522"/>
          </a:xfrm>
          <a:prstGeom prst="rect">
            <a:avLst/>
          </a:prstGeom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30444791-A45D-E241-02F3-FA030CD07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8200" y="4581629"/>
            <a:ext cx="611791" cy="57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61DB4-B966-B208-7E74-E197D643A9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414" t="17565" r="23249"/>
          <a:stretch/>
        </p:blipFill>
        <p:spPr>
          <a:xfrm>
            <a:off x="792402" y="5214101"/>
            <a:ext cx="703385" cy="1390956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5F77460-27FB-5F95-B4F4-EBDCB03D0C5C}"/>
              </a:ext>
            </a:extLst>
          </p:cNvPr>
          <p:cNvSpPr/>
          <p:nvPr/>
        </p:nvSpPr>
        <p:spPr>
          <a:xfrm>
            <a:off x="3470031" y="1805573"/>
            <a:ext cx="679938" cy="67407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955268D6-9AF6-BF1B-BDF7-963BB71D371B}"/>
              </a:ext>
            </a:extLst>
          </p:cNvPr>
          <p:cNvSpPr/>
          <p:nvPr/>
        </p:nvSpPr>
        <p:spPr>
          <a:xfrm>
            <a:off x="3194540" y="3350236"/>
            <a:ext cx="679938" cy="67407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7A9B5737-51E2-25EF-3BD3-51AD7303EE3E}"/>
              </a:ext>
            </a:extLst>
          </p:cNvPr>
          <p:cNvSpPr/>
          <p:nvPr/>
        </p:nvSpPr>
        <p:spPr>
          <a:xfrm>
            <a:off x="792402" y="5510065"/>
            <a:ext cx="679938" cy="67407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C6E2EFC-D878-CC77-B5F6-C7B1718B5F8B}"/>
              </a:ext>
            </a:extLst>
          </p:cNvPr>
          <p:cNvSpPr/>
          <p:nvPr/>
        </p:nvSpPr>
        <p:spPr>
          <a:xfrm>
            <a:off x="11270214" y="2419898"/>
            <a:ext cx="646294" cy="4011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2D2075A5-C952-4F68-04AD-80CD29EEB422}"/>
              </a:ext>
            </a:extLst>
          </p:cNvPr>
          <p:cNvSpPr/>
          <p:nvPr/>
        </p:nvSpPr>
        <p:spPr>
          <a:xfrm>
            <a:off x="11270214" y="4610126"/>
            <a:ext cx="646294" cy="4011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88F23BC-A8CF-5D2E-BC54-6E5A456EEE5C}"/>
              </a:ext>
            </a:extLst>
          </p:cNvPr>
          <p:cNvSpPr/>
          <p:nvPr/>
        </p:nvSpPr>
        <p:spPr>
          <a:xfrm>
            <a:off x="11270214" y="5161347"/>
            <a:ext cx="646294" cy="4011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5C77D2E7-F929-7A2F-6439-15BC4AAE59DE}"/>
              </a:ext>
            </a:extLst>
          </p:cNvPr>
          <p:cNvSpPr/>
          <p:nvPr/>
        </p:nvSpPr>
        <p:spPr>
          <a:xfrm>
            <a:off x="11270214" y="1840204"/>
            <a:ext cx="646294" cy="4011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D82C3E9E-78A9-110F-33C8-BF7EBF3F51AB}"/>
              </a:ext>
            </a:extLst>
          </p:cNvPr>
          <p:cNvSpPr/>
          <p:nvPr/>
        </p:nvSpPr>
        <p:spPr>
          <a:xfrm>
            <a:off x="4994032" y="5011279"/>
            <a:ext cx="679938" cy="67407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ECF1045A-D311-10A1-E60D-6E6883910E47}"/>
              </a:ext>
            </a:extLst>
          </p:cNvPr>
          <p:cNvSpPr/>
          <p:nvPr/>
        </p:nvSpPr>
        <p:spPr>
          <a:xfrm>
            <a:off x="11270214" y="5737162"/>
            <a:ext cx="646294" cy="401153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66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.pptx" id="{BFB0FD06-D6FE-4E0D-95E1-CF35D0C203BB}" vid="{D60B6A4F-3D42-4BD2-B417-83A1C5E20C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lack Marble Document" ma:contentTypeID="0x010100AED4198795C7FE49B29C2076BD071E1900A7AA4E8FBE434C40BA00AE0463BD11C8" ma:contentTypeVersion="48" ma:contentTypeDescription="" ma:contentTypeScope="" ma:versionID="4b6ff1cf387b1f29959642ddf0771da6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7e8254256690c44a3cda3a96e43f32d3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613de2c2-ece5-413d-a54d-11a84cbe9590" ContentTypeId="0x010100AED4198795C7FE49B29C2076BD071E19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Props1.xml><?xml version="1.0" encoding="utf-8"?>
<ds:datastoreItem xmlns:ds="http://schemas.openxmlformats.org/officeDocument/2006/customXml" ds:itemID="{22731801-894A-4BC5-9896-923B5CB031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2523a-f6c8-4b58-93c0-559fd1563d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730175-4132-4F71-AA09-1B791658D388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76E5C231-F84E-40AB-853E-A10ACDAA9762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e9d2523a-f6c8-4b58-93c0-559fd1563d0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13430</TotalTime>
  <Words>1300</Words>
  <Application>Microsoft Office PowerPoint</Application>
  <PresentationFormat>Widescreen</PresentationFormat>
  <Paragraphs>229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Rounded MT Bold</vt:lpstr>
      <vt:lpstr>Calibri</vt:lpstr>
      <vt:lpstr>Lato</vt:lpstr>
      <vt:lpstr>Segoe</vt:lpstr>
      <vt:lpstr>Segoe UI</vt:lpstr>
      <vt:lpstr>Segoe UI Light</vt:lpstr>
      <vt:lpstr>Segoe UI Semibold</vt:lpstr>
      <vt:lpstr>Office Theme</vt:lpstr>
      <vt:lpstr>Why don't people seem to be able to diagnose problems these days?</vt:lpstr>
      <vt:lpstr>Richard Fennell</vt:lpstr>
      <vt:lpstr>PowerPoint Presentation</vt:lpstr>
      <vt:lpstr>A bit of my history</vt:lpstr>
      <vt:lpstr>PowerPoint Presentation</vt:lpstr>
      <vt:lpstr>Life in a 1990’s PC dealership</vt:lpstr>
      <vt:lpstr>PowerPoint Presentation</vt:lpstr>
      <vt:lpstr>For any problem, follow the process…</vt:lpstr>
      <vt:lpstr>Consider the whole system</vt:lpstr>
      <vt:lpstr>PowerPoint Presentation</vt:lpstr>
      <vt:lpstr>What is your system meant to do?</vt:lpstr>
      <vt:lpstr>Yes, but it doesn’t work like that…</vt:lpstr>
      <vt:lpstr>PowerPoint Presentation</vt:lpstr>
      <vt:lpstr>Testing only part of the solution…</vt:lpstr>
      <vt:lpstr>Embrace your inner toddler</vt:lpstr>
      <vt:lpstr>PowerPoint Presentation</vt:lpstr>
      <vt:lpstr>It is never to early to start to write up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Summing up…</vt:lpstr>
      <vt:lpstr>It is always DNS</vt:lpstr>
      <vt:lpstr>Richard Fennell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DDD Draft</dc:title>
  <dc:creator>Richard Fennell</dc:creator>
  <cp:lastModifiedBy>Richard Fennell</cp:lastModifiedBy>
  <cp:revision>5</cp:revision>
  <cp:lastPrinted>2018-04-03T12:05:53Z</cp:lastPrinted>
  <dcterms:created xsi:type="dcterms:W3CDTF">2022-09-09T10:18:27Z</dcterms:created>
  <dcterms:modified xsi:type="dcterms:W3CDTF">2022-12-03T14:14:56Z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0x010100AED4198795C7FE49B29C2076BD071E1900A7AA4E8FBE434C40BA00AE0463BD11C8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